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88" r:id="rId1"/>
    <p:sldMasterId id="2147483911" r:id="rId2"/>
  </p:sldMasterIdLst>
  <p:notesMasterIdLst>
    <p:notesMasterId r:id="rId26"/>
  </p:notesMasterIdLst>
  <p:handoutMasterIdLst>
    <p:handoutMasterId r:id="rId27"/>
  </p:handoutMasterIdLst>
  <p:sldIdLst>
    <p:sldId id="256" r:id="rId3"/>
    <p:sldId id="309" r:id="rId4"/>
    <p:sldId id="302" r:id="rId5"/>
    <p:sldId id="303" r:id="rId6"/>
    <p:sldId id="300" r:id="rId7"/>
    <p:sldId id="301" r:id="rId8"/>
    <p:sldId id="257" r:id="rId9"/>
    <p:sldId id="308" r:id="rId10"/>
    <p:sldId id="307" r:id="rId11"/>
    <p:sldId id="306" r:id="rId12"/>
    <p:sldId id="296" r:id="rId13"/>
    <p:sldId id="299" r:id="rId14"/>
    <p:sldId id="310" r:id="rId15"/>
    <p:sldId id="292" r:id="rId16"/>
    <p:sldId id="295" r:id="rId17"/>
    <p:sldId id="275" r:id="rId18"/>
    <p:sldId id="276" r:id="rId19"/>
    <p:sldId id="297" r:id="rId20"/>
    <p:sldId id="298" r:id="rId21"/>
    <p:sldId id="286" r:id="rId22"/>
    <p:sldId id="287" r:id="rId23"/>
    <p:sldId id="288" r:id="rId24"/>
    <p:sldId id="284" r:id="rId25"/>
  </p:sldIdLst>
  <p:sldSz cx="9906000" cy="6858000" type="A4"/>
  <p:notesSz cx="6858000" cy="97742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66FF"/>
    <a:srgbClr val="8573F1"/>
    <a:srgbClr val="FF0000"/>
    <a:srgbClr val="996633"/>
    <a:srgbClr val="666633"/>
    <a:srgbClr val="336600"/>
    <a:srgbClr val="614020"/>
    <a:srgbClr val="523E3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4" autoAdjust="0"/>
    <p:restoredTop sz="99229" autoAdjust="0"/>
  </p:normalViewPr>
  <p:slideViewPr>
    <p:cSldViewPr>
      <p:cViewPr>
        <p:scale>
          <a:sx n="80" d="100"/>
          <a:sy n="80" d="100"/>
        </p:scale>
        <p:origin x="-499" y="1157"/>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2405" y="-77"/>
      </p:cViewPr>
      <p:guideLst>
        <p:guide orient="horz" pos="3078"/>
        <p:guide pos="2160"/>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38463" cy="4762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r>
              <a:rPr lang="es-ES_tradnl"/>
              <a:t>S.O.S Urgencia Mecánica</a:t>
            </a:r>
          </a:p>
        </p:txBody>
      </p:sp>
      <p:sp>
        <p:nvSpPr>
          <p:cNvPr id="14339" name="Rectangle 3"/>
          <p:cNvSpPr>
            <a:spLocks noGrp="1" noChangeArrowheads="1"/>
          </p:cNvSpPr>
          <p:nvPr>
            <p:ph type="dt" sz="quarter" idx="1"/>
          </p:nvPr>
        </p:nvSpPr>
        <p:spPr bwMode="auto">
          <a:xfrm>
            <a:off x="3919538" y="0"/>
            <a:ext cx="2938462" cy="4762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s-ES_tradnl"/>
          </a:p>
        </p:txBody>
      </p:sp>
      <p:sp>
        <p:nvSpPr>
          <p:cNvPr id="14340" name="Rectangle 4"/>
          <p:cNvSpPr>
            <a:spLocks noGrp="1" noChangeArrowheads="1"/>
          </p:cNvSpPr>
          <p:nvPr>
            <p:ph type="ftr" sz="quarter" idx="2"/>
          </p:nvPr>
        </p:nvSpPr>
        <p:spPr bwMode="auto">
          <a:xfrm>
            <a:off x="0" y="9272588"/>
            <a:ext cx="2938463" cy="4746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r>
              <a:rPr lang="es-ES_tradnl"/>
              <a:t>Operativo Verano Fiat 98' </a:t>
            </a:r>
          </a:p>
        </p:txBody>
      </p:sp>
      <p:sp>
        <p:nvSpPr>
          <p:cNvPr id="14341" name="Rectangle 5"/>
          <p:cNvSpPr>
            <a:spLocks noGrp="1" noChangeArrowheads="1"/>
          </p:cNvSpPr>
          <p:nvPr>
            <p:ph type="sldNum" sz="quarter" idx="3"/>
          </p:nvPr>
        </p:nvSpPr>
        <p:spPr bwMode="auto">
          <a:xfrm>
            <a:off x="3919538" y="9272588"/>
            <a:ext cx="2938462" cy="4746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D3EA1FE6-CC94-4DEC-AF2A-2034D589EE6B}" type="slidenum">
              <a:rPr lang="es-ES_tradnl"/>
              <a:pPr>
                <a:defRPr/>
              </a:pPr>
              <a:t>‹Nº›</a:t>
            </a:fld>
            <a:endParaRPr lang="es-ES_tradnl"/>
          </a:p>
        </p:txBody>
      </p:sp>
    </p:spTree>
    <p:extLst>
      <p:ext uri="{BB962C8B-B14F-4D97-AF65-F5344CB8AC3E}">
        <p14:creationId xmlns="" xmlns:p14="http://schemas.microsoft.com/office/powerpoint/2010/main" val="2012491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defRPr>
            </a:lvl1pPr>
          </a:lstStyle>
          <a:p>
            <a:pPr>
              <a:defRPr/>
            </a:pPr>
            <a:endParaRPr lang="es-ES"/>
          </a:p>
        </p:txBody>
      </p:sp>
      <p:sp>
        <p:nvSpPr>
          <p:cNvPr id="39939" name="Rectangle 3"/>
          <p:cNvSpPr>
            <a:spLocks noGrp="1" noChangeArrowheads="1"/>
          </p:cNvSpPr>
          <p:nvPr>
            <p:ph type="dt"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pPr>
              <a:defRPr/>
            </a:pPr>
            <a:endParaRPr lang="es-ES"/>
          </a:p>
        </p:txBody>
      </p:sp>
      <p:sp>
        <p:nvSpPr>
          <p:cNvPr id="36868" name="Rectangle 4"/>
          <p:cNvSpPr>
            <a:spLocks noGrp="1" noRot="1" noChangeAspect="1" noChangeArrowheads="1" noTextEdit="1"/>
          </p:cNvSpPr>
          <p:nvPr>
            <p:ph type="sldImg" idx="2"/>
          </p:nvPr>
        </p:nvSpPr>
        <p:spPr bwMode="auto">
          <a:xfrm>
            <a:off x="812800" y="771525"/>
            <a:ext cx="5232400" cy="36242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14400" y="4627563"/>
            <a:ext cx="5029200" cy="439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9942" name="Rectangle 6"/>
          <p:cNvSpPr>
            <a:spLocks noGrp="1" noChangeArrowheads="1"/>
          </p:cNvSpPr>
          <p:nvPr>
            <p:ph type="ftr" sz="quarter" idx="4"/>
          </p:nvPr>
        </p:nvSpPr>
        <p:spPr bwMode="auto">
          <a:xfrm>
            <a:off x="0" y="9253538"/>
            <a:ext cx="2971800" cy="5397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defRPr>
            </a:lvl1pPr>
          </a:lstStyle>
          <a:p>
            <a:pPr>
              <a:defRPr/>
            </a:pPr>
            <a:endParaRPr lang="es-ES"/>
          </a:p>
        </p:txBody>
      </p:sp>
      <p:sp>
        <p:nvSpPr>
          <p:cNvPr id="39943" name="Rectangle 7"/>
          <p:cNvSpPr>
            <a:spLocks noGrp="1" noChangeArrowheads="1"/>
          </p:cNvSpPr>
          <p:nvPr>
            <p:ph type="sldNum" sz="quarter" idx="5"/>
          </p:nvPr>
        </p:nvSpPr>
        <p:spPr bwMode="auto">
          <a:xfrm>
            <a:off x="3886200" y="9253538"/>
            <a:ext cx="2971800" cy="5397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pPr>
              <a:defRPr/>
            </a:pPr>
            <a:fld id="{0A0BC344-2E56-4FDE-94FC-C3AE54B744B9}" type="slidenum">
              <a:rPr lang="es-ES"/>
              <a:pPr>
                <a:defRPr/>
              </a:pPr>
              <a:t>‹Nº›</a:t>
            </a:fld>
            <a:endParaRPr lang="es-ES"/>
          </a:p>
        </p:txBody>
      </p:sp>
    </p:spTree>
    <p:extLst>
      <p:ext uri="{BB962C8B-B14F-4D97-AF65-F5344CB8AC3E}">
        <p14:creationId xmlns="" xmlns:p14="http://schemas.microsoft.com/office/powerpoint/2010/main" val="3909831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D54008-D40A-4DA6-8011-77FEE266DC84}" type="slidenum">
              <a:rPr lang="es-ES" smtClean="0">
                <a:latin typeface="Tahoma" pitchFamily="34" charset="0"/>
              </a:rPr>
              <a:pPr eaLnBrk="1" hangingPunct="1"/>
              <a:t>1</a:t>
            </a:fld>
            <a:endParaRPr lang="es-ES" smtClean="0">
              <a:latin typeface="Tahoma"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0A0BC344-2E56-4FDE-94FC-C3AE54B744B9}" type="slidenum">
              <a:rPr lang="es-ES" smtClean="0"/>
              <a:pPr>
                <a:defRPr/>
              </a:pPr>
              <a:t>4</a:t>
            </a:fld>
            <a:endParaRPr lang="es-ES"/>
          </a:p>
        </p:txBody>
      </p:sp>
    </p:spTree>
    <p:extLst>
      <p:ext uri="{BB962C8B-B14F-4D97-AF65-F5344CB8AC3E}">
        <p14:creationId xmlns="" xmlns:p14="http://schemas.microsoft.com/office/powerpoint/2010/main" val="102168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766DC6-5AE0-4BAF-8446-7159618216F1}" type="slidenum">
              <a:rPr lang="es-ES" smtClean="0">
                <a:latin typeface="Tahoma" pitchFamily="34" charset="0"/>
              </a:rPr>
              <a:pPr eaLnBrk="1" hangingPunct="1"/>
              <a:t>7</a:t>
            </a:fld>
            <a:endParaRPr lang="es-ES" smtClean="0">
              <a:latin typeface="Tahoma"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660400" y="1219200"/>
            <a:ext cx="85852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s-AR"/>
          </a:p>
        </p:txBody>
      </p:sp>
      <p:sp>
        <p:nvSpPr>
          <p:cNvPr id="5" name="Line 8"/>
          <p:cNvSpPr>
            <a:spLocks noChangeShapeType="1"/>
          </p:cNvSpPr>
          <p:nvPr/>
        </p:nvSpPr>
        <p:spPr bwMode="auto">
          <a:xfrm>
            <a:off x="2146300" y="3962400"/>
            <a:ext cx="705485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s-AR"/>
          </a:p>
        </p:txBody>
      </p:sp>
      <p:sp>
        <p:nvSpPr>
          <p:cNvPr id="266242" name="Rectangle 2"/>
          <p:cNvSpPr>
            <a:spLocks noGrp="1" noChangeArrowheads="1"/>
          </p:cNvSpPr>
          <p:nvPr>
            <p:ph type="ctrTitle"/>
          </p:nvPr>
        </p:nvSpPr>
        <p:spPr>
          <a:xfrm>
            <a:off x="990600" y="1524000"/>
            <a:ext cx="8258175" cy="1752600"/>
          </a:xfrm>
        </p:spPr>
        <p:txBody>
          <a:bodyPr/>
          <a:lstStyle>
            <a:lvl1pPr>
              <a:defRPr sz="5000"/>
            </a:lvl1pPr>
          </a:lstStyle>
          <a:p>
            <a:r>
              <a:rPr lang="es-ES" altLang="en-US"/>
              <a:t>Haga clic para cambiar el estilo de título	</a:t>
            </a:r>
          </a:p>
        </p:txBody>
      </p:sp>
      <p:sp>
        <p:nvSpPr>
          <p:cNvPr id="266243" name="Rectangle 3"/>
          <p:cNvSpPr>
            <a:spLocks noGrp="1" noChangeArrowheads="1"/>
          </p:cNvSpPr>
          <p:nvPr>
            <p:ph type="subTitle" idx="1"/>
          </p:nvPr>
        </p:nvSpPr>
        <p:spPr>
          <a:xfrm>
            <a:off x="2146300" y="3962400"/>
            <a:ext cx="7099300" cy="1752600"/>
          </a:xfrm>
        </p:spPr>
        <p:txBody>
          <a:bodyPr/>
          <a:lstStyle>
            <a:lvl1pPr marL="0" indent="0">
              <a:buFont typeface="Wingdings" pitchFamily="2" charset="2"/>
              <a:buNone/>
              <a:defRPr sz="2800"/>
            </a:lvl1pPr>
          </a:lstStyle>
          <a:p>
            <a:r>
              <a:rPr lang="es-ES" altLang="en-US"/>
              <a:t>Haga clic para modificar el estilo de subtítulo del patrón</a:t>
            </a:r>
          </a:p>
        </p:txBody>
      </p:sp>
      <p:sp>
        <p:nvSpPr>
          <p:cNvPr id="6" name="Rectangle 4"/>
          <p:cNvSpPr>
            <a:spLocks noGrp="1" noChangeArrowheads="1"/>
          </p:cNvSpPr>
          <p:nvPr>
            <p:ph type="dt" sz="half" idx="10"/>
          </p:nvPr>
        </p:nvSpPr>
        <p:spPr/>
        <p:txBody>
          <a:bodyPr/>
          <a:lstStyle>
            <a:lvl1pPr>
              <a:defRPr/>
            </a:lvl1pPr>
          </a:lstStyle>
          <a:p>
            <a:pPr>
              <a:defRPr/>
            </a:pPr>
            <a:endParaRPr lang="es-ES" altLang="en-US"/>
          </a:p>
        </p:txBody>
      </p:sp>
      <p:sp>
        <p:nvSpPr>
          <p:cNvPr id="7" name="Rectangle 5"/>
          <p:cNvSpPr>
            <a:spLocks noGrp="1" noChangeArrowheads="1"/>
          </p:cNvSpPr>
          <p:nvPr>
            <p:ph type="ftr" sz="quarter" idx="11"/>
          </p:nvPr>
        </p:nvSpPr>
        <p:spPr>
          <a:xfrm>
            <a:off x="3384550" y="6243638"/>
            <a:ext cx="3136900" cy="457200"/>
          </a:xfrm>
        </p:spPr>
        <p:txBody>
          <a:bodyPr/>
          <a:lstStyle>
            <a:lvl1pPr>
              <a:defRPr/>
            </a:lvl1pPr>
          </a:lstStyle>
          <a:p>
            <a:pPr>
              <a:defRPr/>
            </a:pPr>
            <a:endParaRPr lang="es-ES" altLang="en-US"/>
          </a:p>
        </p:txBody>
      </p:sp>
      <p:sp>
        <p:nvSpPr>
          <p:cNvPr id="8" name="Rectangle 6"/>
          <p:cNvSpPr>
            <a:spLocks noGrp="1" noChangeArrowheads="1"/>
          </p:cNvSpPr>
          <p:nvPr>
            <p:ph type="sldNum" sz="quarter" idx="12"/>
          </p:nvPr>
        </p:nvSpPr>
        <p:spPr/>
        <p:txBody>
          <a:bodyPr/>
          <a:lstStyle>
            <a:lvl1pPr>
              <a:defRPr/>
            </a:lvl1pPr>
          </a:lstStyle>
          <a:p>
            <a:pPr>
              <a:defRPr/>
            </a:pPr>
            <a:fld id="{B21E7210-4324-443C-B8D2-6010DA136F2A}" type="slidenum">
              <a:rPr lang="es-ES" altLang="en-US"/>
              <a:pPr>
                <a:defRPr/>
              </a:pPr>
              <a:t>‹Nº›</a:t>
            </a:fld>
            <a:endParaRPr lang="es-ES" altLang="en-US"/>
          </a:p>
        </p:txBody>
      </p:sp>
    </p:spTree>
    <p:extLst>
      <p:ext uri="{BB962C8B-B14F-4D97-AF65-F5344CB8AC3E}">
        <p14:creationId xmlns="" xmlns:p14="http://schemas.microsoft.com/office/powerpoint/2010/main" val="387387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7813"/>
            <a:ext cx="222885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7813"/>
            <a:ext cx="653415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p:txBody>
          <a:bodyPr/>
          <a:lstStyle>
            <a:lvl1pPr>
              <a:defRPr/>
            </a:lvl1pPr>
          </a:lstStyle>
          <a:p>
            <a:pPr>
              <a:defRPr/>
            </a:pPr>
            <a:fld id="{9EEE4400-E783-48B2-9F86-04371B48623E}" type="slidenum">
              <a:rPr lang="es-ES" altLang="en-US"/>
              <a:pPr>
                <a:defRPr/>
              </a:pPr>
              <a:t>‹Nº›</a:t>
            </a:fld>
            <a:endParaRPr lang="es-ES" altLang="en-US"/>
          </a:p>
        </p:txBody>
      </p:sp>
    </p:spTree>
    <p:extLst>
      <p:ext uri="{BB962C8B-B14F-4D97-AF65-F5344CB8AC3E}">
        <p14:creationId xmlns="" xmlns:p14="http://schemas.microsoft.com/office/powerpoint/2010/main" val="237796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7813"/>
            <a:ext cx="8915400" cy="113982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95300" y="1600200"/>
            <a:ext cx="8915400" cy="4530725"/>
          </a:xfrm>
        </p:spPr>
        <p:txBody>
          <a:bodyPr/>
          <a:lstStyle/>
          <a:p>
            <a:pPr lvl="0"/>
            <a:endParaRPr lang="es-ES" noProof="0" smtClean="0"/>
          </a:p>
        </p:txBody>
      </p:sp>
      <p:sp>
        <p:nvSpPr>
          <p:cNvPr id="4" name="Rectangle 4"/>
          <p:cNvSpPr>
            <a:spLocks noGrp="1" noChangeArrowheads="1"/>
          </p:cNvSpPr>
          <p:nvPr>
            <p:ph type="dt" sz="half" idx="10"/>
          </p:nvPr>
        </p:nvSpPr>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p:txBody>
          <a:bodyPr/>
          <a:lstStyle>
            <a:lvl1pPr>
              <a:defRPr/>
            </a:lvl1pPr>
          </a:lstStyle>
          <a:p>
            <a:pPr>
              <a:defRPr/>
            </a:pPr>
            <a:fld id="{7BA4FCAF-8A8C-4096-B92C-826E74180982}" type="slidenum">
              <a:rPr lang="es-ES" altLang="en-US"/>
              <a:pPr>
                <a:defRPr/>
              </a:pPr>
              <a:t>‹Nº›</a:t>
            </a:fld>
            <a:endParaRPr lang="es-ES" altLang="en-US"/>
          </a:p>
        </p:txBody>
      </p:sp>
    </p:spTree>
    <p:extLst>
      <p:ext uri="{BB962C8B-B14F-4D97-AF65-F5344CB8AC3E}">
        <p14:creationId xmlns="" xmlns:p14="http://schemas.microsoft.com/office/powerpoint/2010/main" val="233175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06B9EB-2A4D-4D21-A549-AAA869564749}" type="slidenum">
              <a:rPr lang="es-ES" altLang="en-US"/>
              <a:pPr>
                <a:defRPr/>
              </a:pPr>
              <a:t>‹Nº›</a:t>
            </a:fld>
            <a:endParaRPr lang="es-ES" altLang="en-US"/>
          </a:p>
        </p:txBody>
      </p:sp>
    </p:spTree>
    <p:extLst>
      <p:ext uri="{BB962C8B-B14F-4D97-AF65-F5344CB8AC3E}">
        <p14:creationId xmlns="" xmlns:p14="http://schemas.microsoft.com/office/powerpoint/2010/main" val="4081622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79925D9-3C9C-462C-A60F-E1744B811BDC}" type="slidenum">
              <a:rPr lang="es-ES" altLang="en-US"/>
              <a:pPr>
                <a:defRPr/>
              </a:pPr>
              <a:t>‹Nº›</a:t>
            </a:fld>
            <a:endParaRPr lang="es-ES" altLang="en-US"/>
          </a:p>
        </p:txBody>
      </p:sp>
    </p:spTree>
    <p:extLst>
      <p:ext uri="{BB962C8B-B14F-4D97-AF65-F5344CB8AC3E}">
        <p14:creationId xmlns="" xmlns:p14="http://schemas.microsoft.com/office/powerpoint/2010/main" val="339254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FDB5AEA-F93C-4E28-9464-71BE3D78208A}" type="slidenum">
              <a:rPr lang="es-ES" altLang="en-US"/>
              <a:pPr>
                <a:defRPr/>
              </a:pPr>
              <a:t>‹Nº›</a:t>
            </a:fld>
            <a:endParaRPr lang="es-ES" altLang="en-US"/>
          </a:p>
        </p:txBody>
      </p:sp>
    </p:spTree>
    <p:extLst>
      <p:ext uri="{BB962C8B-B14F-4D97-AF65-F5344CB8AC3E}">
        <p14:creationId xmlns="" xmlns:p14="http://schemas.microsoft.com/office/powerpoint/2010/main" val="3758078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E5C8129-ED57-4404-A39C-48A9F549F033}" type="slidenum">
              <a:rPr lang="es-ES" altLang="en-US"/>
              <a:pPr>
                <a:defRPr/>
              </a:pPr>
              <a:t>‹Nº›</a:t>
            </a:fld>
            <a:endParaRPr lang="es-ES" altLang="en-US"/>
          </a:p>
        </p:txBody>
      </p:sp>
    </p:spTree>
    <p:extLst>
      <p:ext uri="{BB962C8B-B14F-4D97-AF65-F5344CB8AC3E}">
        <p14:creationId xmlns="" xmlns:p14="http://schemas.microsoft.com/office/powerpoint/2010/main" val="1762818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7F2002F-9760-4061-B14A-A0382A66D60A}" type="slidenum">
              <a:rPr lang="es-ES" altLang="en-US"/>
              <a:pPr>
                <a:defRPr/>
              </a:pPr>
              <a:t>‹Nº›</a:t>
            </a:fld>
            <a:endParaRPr lang="es-ES" altLang="en-US"/>
          </a:p>
        </p:txBody>
      </p:sp>
    </p:spTree>
    <p:extLst>
      <p:ext uri="{BB962C8B-B14F-4D97-AF65-F5344CB8AC3E}">
        <p14:creationId xmlns="" xmlns:p14="http://schemas.microsoft.com/office/powerpoint/2010/main" val="3925621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29E5215-A4DB-43D6-A2B7-42A4D6353793}" type="slidenum">
              <a:rPr lang="es-ES" altLang="en-US"/>
              <a:pPr>
                <a:defRPr/>
              </a:pPr>
              <a:t>‹Nº›</a:t>
            </a:fld>
            <a:endParaRPr lang="es-ES" altLang="en-US"/>
          </a:p>
        </p:txBody>
      </p:sp>
    </p:spTree>
    <p:extLst>
      <p:ext uri="{BB962C8B-B14F-4D97-AF65-F5344CB8AC3E}">
        <p14:creationId xmlns="" xmlns:p14="http://schemas.microsoft.com/office/powerpoint/2010/main" val="1167101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328CBB9-99BD-4531-B76D-AC183E169D0B}" type="slidenum">
              <a:rPr lang="es-ES" altLang="en-US"/>
              <a:pPr>
                <a:defRPr/>
              </a:pPr>
              <a:t>‹Nº›</a:t>
            </a:fld>
            <a:endParaRPr lang="es-ES" altLang="en-US"/>
          </a:p>
        </p:txBody>
      </p:sp>
    </p:spTree>
    <p:extLst>
      <p:ext uri="{BB962C8B-B14F-4D97-AF65-F5344CB8AC3E}">
        <p14:creationId xmlns="" xmlns:p14="http://schemas.microsoft.com/office/powerpoint/2010/main" val="308235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6A3F43F-C2AD-4666-9165-E9D3BF351698}" type="slidenum">
              <a:rPr lang="es-ES" altLang="en-US"/>
              <a:pPr>
                <a:defRPr/>
              </a:pPr>
              <a:t>‹Nº›</a:t>
            </a:fld>
            <a:endParaRPr lang="es-ES" altLang="en-US"/>
          </a:p>
        </p:txBody>
      </p:sp>
    </p:spTree>
    <p:extLst>
      <p:ext uri="{BB962C8B-B14F-4D97-AF65-F5344CB8AC3E}">
        <p14:creationId xmlns="" xmlns:p14="http://schemas.microsoft.com/office/powerpoint/2010/main" val="322715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p:txBody>
          <a:bodyPr/>
          <a:lstStyle>
            <a:lvl1pPr>
              <a:defRPr/>
            </a:lvl1pPr>
          </a:lstStyle>
          <a:p>
            <a:pPr>
              <a:defRPr/>
            </a:pPr>
            <a:fld id="{2C464788-3905-409D-9C68-413F06D3ECAA}" type="slidenum">
              <a:rPr lang="es-ES" altLang="en-US"/>
              <a:pPr>
                <a:defRPr/>
              </a:pPr>
              <a:t>‹Nº›</a:t>
            </a:fld>
            <a:endParaRPr lang="es-ES" altLang="en-US"/>
          </a:p>
        </p:txBody>
      </p:sp>
    </p:spTree>
    <p:extLst>
      <p:ext uri="{BB962C8B-B14F-4D97-AF65-F5344CB8AC3E}">
        <p14:creationId xmlns="" xmlns:p14="http://schemas.microsoft.com/office/powerpoint/2010/main" val="1399808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46A6EE5-3244-4510-862D-312B513071FB}" type="slidenum">
              <a:rPr lang="es-ES" altLang="en-US"/>
              <a:pPr>
                <a:defRPr/>
              </a:pPr>
              <a:t>‹Nº›</a:t>
            </a:fld>
            <a:endParaRPr lang="es-ES" altLang="en-US"/>
          </a:p>
        </p:txBody>
      </p:sp>
    </p:spTree>
    <p:extLst>
      <p:ext uri="{BB962C8B-B14F-4D97-AF65-F5344CB8AC3E}">
        <p14:creationId xmlns="" xmlns:p14="http://schemas.microsoft.com/office/powerpoint/2010/main" val="291231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A2922E-14AA-4021-838A-D58F6D64E79B}" type="slidenum">
              <a:rPr lang="es-ES" altLang="en-US"/>
              <a:pPr>
                <a:defRPr/>
              </a:pPr>
              <a:t>‹Nº›</a:t>
            </a:fld>
            <a:endParaRPr lang="es-ES" altLang="en-US"/>
          </a:p>
        </p:txBody>
      </p:sp>
    </p:spTree>
    <p:extLst>
      <p:ext uri="{BB962C8B-B14F-4D97-AF65-F5344CB8AC3E}">
        <p14:creationId xmlns="" xmlns:p14="http://schemas.microsoft.com/office/powerpoint/2010/main" val="1930194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7813"/>
            <a:ext cx="222885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7813"/>
            <a:ext cx="653415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FA1861-70AB-4AF1-956B-FAF99CA8DA9E}" type="slidenum">
              <a:rPr lang="es-ES" altLang="en-US"/>
              <a:pPr>
                <a:defRPr/>
              </a:pPr>
              <a:t>‹Nº›</a:t>
            </a:fld>
            <a:endParaRPr lang="es-ES" altLang="en-US"/>
          </a:p>
        </p:txBody>
      </p:sp>
    </p:spTree>
    <p:extLst>
      <p:ext uri="{BB962C8B-B14F-4D97-AF65-F5344CB8AC3E}">
        <p14:creationId xmlns="" xmlns:p14="http://schemas.microsoft.com/office/powerpoint/2010/main" val="360270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p:txBody>
          <a:bodyPr/>
          <a:lstStyle>
            <a:lvl1pPr>
              <a:defRPr/>
            </a:lvl1pPr>
          </a:lstStyle>
          <a:p>
            <a:pPr>
              <a:defRPr/>
            </a:pPr>
            <a:fld id="{4E399B6A-A01D-4B5B-BB49-26EA1BE3C10F}" type="slidenum">
              <a:rPr lang="es-ES" altLang="en-US"/>
              <a:pPr>
                <a:defRPr/>
              </a:pPr>
              <a:t>‹Nº›</a:t>
            </a:fld>
            <a:endParaRPr lang="es-ES" altLang="en-US"/>
          </a:p>
        </p:txBody>
      </p:sp>
    </p:spTree>
    <p:extLst>
      <p:ext uri="{BB962C8B-B14F-4D97-AF65-F5344CB8AC3E}">
        <p14:creationId xmlns="" xmlns:p14="http://schemas.microsoft.com/office/powerpoint/2010/main" val="203078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600200"/>
            <a:ext cx="4381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p:txBody>
          <a:bodyPr/>
          <a:lstStyle>
            <a:lvl1pPr>
              <a:defRPr/>
            </a:lvl1pPr>
          </a:lstStyle>
          <a:p>
            <a:pPr>
              <a:defRPr/>
            </a:pPr>
            <a:fld id="{188AA7CE-C4AD-4D3D-98AA-FE68DC0D46AE}" type="slidenum">
              <a:rPr lang="es-ES" altLang="en-US"/>
              <a:pPr>
                <a:defRPr/>
              </a:pPr>
              <a:t>‹Nº›</a:t>
            </a:fld>
            <a:endParaRPr lang="es-ES" altLang="en-US"/>
          </a:p>
        </p:txBody>
      </p:sp>
    </p:spTree>
    <p:extLst>
      <p:ext uri="{BB962C8B-B14F-4D97-AF65-F5344CB8AC3E}">
        <p14:creationId xmlns="" xmlns:p14="http://schemas.microsoft.com/office/powerpoint/2010/main" val="323552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p:txBody>
          <a:bodyPr/>
          <a:lstStyle>
            <a:lvl1pPr>
              <a:defRPr/>
            </a:lvl1pPr>
          </a:lstStyle>
          <a:p>
            <a:pPr>
              <a:defRPr/>
            </a:pPr>
            <a:fld id="{4C71A5BB-6977-449D-A179-A51B9E4C8ECF}" type="slidenum">
              <a:rPr lang="es-ES" altLang="en-US"/>
              <a:pPr>
                <a:defRPr/>
              </a:pPr>
              <a:t>‹Nº›</a:t>
            </a:fld>
            <a:endParaRPr lang="es-ES" altLang="en-US"/>
          </a:p>
        </p:txBody>
      </p:sp>
    </p:spTree>
    <p:extLst>
      <p:ext uri="{BB962C8B-B14F-4D97-AF65-F5344CB8AC3E}">
        <p14:creationId xmlns="" xmlns:p14="http://schemas.microsoft.com/office/powerpoint/2010/main" val="428423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p:txBody>
          <a:bodyPr/>
          <a:lstStyle>
            <a:lvl1pPr>
              <a:defRPr/>
            </a:lvl1pPr>
          </a:lstStyle>
          <a:p>
            <a:pPr>
              <a:defRPr/>
            </a:pPr>
            <a:fld id="{36B1FC01-1E10-43B7-88BD-2FC7856ECC62}" type="slidenum">
              <a:rPr lang="es-ES" altLang="en-US"/>
              <a:pPr>
                <a:defRPr/>
              </a:pPr>
              <a:t>‹Nº›</a:t>
            </a:fld>
            <a:endParaRPr lang="es-ES" altLang="en-US"/>
          </a:p>
        </p:txBody>
      </p:sp>
    </p:spTree>
    <p:extLst>
      <p:ext uri="{BB962C8B-B14F-4D97-AF65-F5344CB8AC3E}">
        <p14:creationId xmlns="" xmlns:p14="http://schemas.microsoft.com/office/powerpoint/2010/main" val="216546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p:txBody>
          <a:bodyPr/>
          <a:lstStyle>
            <a:lvl1pPr>
              <a:defRPr/>
            </a:lvl1pPr>
          </a:lstStyle>
          <a:p>
            <a:pPr>
              <a:defRPr/>
            </a:pPr>
            <a:fld id="{FBAE7750-BD96-4C9E-9BCD-9A75B4216E5B}" type="slidenum">
              <a:rPr lang="es-ES" altLang="en-US"/>
              <a:pPr>
                <a:defRPr/>
              </a:pPr>
              <a:t>‹Nº›</a:t>
            </a:fld>
            <a:endParaRPr lang="es-ES" altLang="en-US"/>
          </a:p>
        </p:txBody>
      </p:sp>
    </p:spTree>
    <p:extLst>
      <p:ext uri="{BB962C8B-B14F-4D97-AF65-F5344CB8AC3E}">
        <p14:creationId xmlns="" xmlns:p14="http://schemas.microsoft.com/office/powerpoint/2010/main" val="314984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p:txBody>
          <a:bodyPr/>
          <a:lstStyle>
            <a:lvl1pPr>
              <a:defRPr/>
            </a:lvl1pPr>
          </a:lstStyle>
          <a:p>
            <a:pPr>
              <a:defRPr/>
            </a:pPr>
            <a:fld id="{7073FC38-6189-474E-96B1-DB5C1412F5FA}" type="slidenum">
              <a:rPr lang="es-ES" altLang="en-US"/>
              <a:pPr>
                <a:defRPr/>
              </a:pPr>
              <a:t>‹Nº›</a:t>
            </a:fld>
            <a:endParaRPr lang="es-ES" altLang="en-US"/>
          </a:p>
        </p:txBody>
      </p:sp>
    </p:spTree>
    <p:extLst>
      <p:ext uri="{BB962C8B-B14F-4D97-AF65-F5344CB8AC3E}">
        <p14:creationId xmlns="" xmlns:p14="http://schemas.microsoft.com/office/powerpoint/2010/main" val="334088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p:txBody>
          <a:bodyPr/>
          <a:lstStyle>
            <a:lvl1pPr>
              <a:defRPr/>
            </a:lvl1pPr>
          </a:lstStyle>
          <a:p>
            <a:pPr>
              <a:defRPr/>
            </a:pPr>
            <a:fld id="{1E3CA720-F811-44D3-B990-18ABEFE6265C}" type="slidenum">
              <a:rPr lang="es-ES" altLang="en-US"/>
              <a:pPr>
                <a:defRPr/>
              </a:pPr>
              <a:t>‹Nº›</a:t>
            </a:fld>
            <a:endParaRPr lang="es-ES" altLang="en-US"/>
          </a:p>
        </p:txBody>
      </p:sp>
    </p:spTree>
    <p:extLst>
      <p:ext uri="{BB962C8B-B14F-4D97-AF65-F5344CB8AC3E}">
        <p14:creationId xmlns="" xmlns:p14="http://schemas.microsoft.com/office/powerpoint/2010/main" val="57862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7813"/>
            <a:ext cx="89154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95300" y="1600200"/>
            <a:ext cx="89154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265220" name="Rectangle 4"/>
          <p:cNvSpPr>
            <a:spLocks noGrp="1" noChangeArrowheads="1"/>
          </p:cNvSpPr>
          <p:nvPr>
            <p:ph type="dt" sz="half" idx="2"/>
          </p:nvPr>
        </p:nvSpPr>
        <p:spPr bwMode="auto">
          <a:xfrm>
            <a:off x="495300" y="6243638"/>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s-ES" altLang="en-US"/>
          </a:p>
        </p:txBody>
      </p:sp>
      <p:sp>
        <p:nvSpPr>
          <p:cNvPr id="265221"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s-ES" altLang="en-US"/>
          </a:p>
        </p:txBody>
      </p:sp>
      <p:sp>
        <p:nvSpPr>
          <p:cNvPr id="265222" name="Rectangle 6"/>
          <p:cNvSpPr>
            <a:spLocks noGrp="1" noChangeArrowheads="1"/>
          </p:cNvSpPr>
          <p:nvPr>
            <p:ph type="sldNum" sz="quarter" idx="4"/>
          </p:nvPr>
        </p:nvSpPr>
        <p:spPr bwMode="auto">
          <a:xfrm>
            <a:off x="7099300" y="6243638"/>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1AD2CDD2-FF45-4745-9904-FBEA8BBF719A}" type="slidenum">
              <a:rPr lang="es-ES" altLang="en-US"/>
              <a:pPr>
                <a:defRPr/>
              </a:pPr>
              <a:t>‹Nº›</a:t>
            </a:fld>
            <a:endParaRPr lang="es-ES" altLang="en-US"/>
          </a:p>
        </p:txBody>
      </p:sp>
      <p:sp>
        <p:nvSpPr>
          <p:cNvPr id="1031" name="Freeform 7"/>
          <p:cNvSpPr>
            <a:spLocks noChangeArrowheads="1"/>
          </p:cNvSpPr>
          <p:nvPr/>
        </p:nvSpPr>
        <p:spPr bwMode="auto">
          <a:xfrm>
            <a:off x="412750" y="228600"/>
            <a:ext cx="89154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s-AR"/>
          </a:p>
        </p:txBody>
      </p:sp>
      <p:sp>
        <p:nvSpPr>
          <p:cNvPr id="1032" name="Line 8"/>
          <p:cNvSpPr>
            <a:spLocks noChangeShapeType="1"/>
          </p:cNvSpPr>
          <p:nvPr/>
        </p:nvSpPr>
        <p:spPr bwMode="auto">
          <a:xfrm>
            <a:off x="495300" y="6172200"/>
            <a:ext cx="89154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s-AR"/>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7813"/>
            <a:ext cx="89154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cambiar el estilo de título	</a:t>
            </a:r>
          </a:p>
        </p:txBody>
      </p:sp>
      <p:sp>
        <p:nvSpPr>
          <p:cNvPr id="2051" name="Rectangle 3"/>
          <p:cNvSpPr>
            <a:spLocks noGrp="1" noChangeArrowheads="1"/>
          </p:cNvSpPr>
          <p:nvPr>
            <p:ph type="body" idx="1"/>
          </p:nvPr>
        </p:nvSpPr>
        <p:spPr bwMode="auto">
          <a:xfrm>
            <a:off x="495300" y="1600200"/>
            <a:ext cx="89154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9" name="Rectangle 4"/>
          <p:cNvSpPr>
            <a:spLocks noGrp="1" noChangeArrowheads="1"/>
          </p:cNvSpPr>
          <p:nvPr>
            <p:ph type="dt" sz="half" idx="2"/>
          </p:nvPr>
        </p:nvSpPr>
        <p:spPr bwMode="auto">
          <a:xfrm>
            <a:off x="495300" y="6243638"/>
            <a:ext cx="23114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s-ES" altLang="en-US"/>
          </a:p>
        </p:txBody>
      </p:sp>
      <p:sp>
        <p:nvSpPr>
          <p:cNvPr id="10" name="Rectangle 5"/>
          <p:cNvSpPr>
            <a:spLocks noGrp="1" noChangeArrowheads="1"/>
          </p:cNvSpPr>
          <p:nvPr>
            <p:ph type="ftr" sz="quarter" idx="3"/>
          </p:nvPr>
        </p:nvSpPr>
        <p:spPr bwMode="auto">
          <a:xfrm>
            <a:off x="3384550" y="6248400"/>
            <a:ext cx="31369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s-ES" altLang="en-US"/>
          </a:p>
        </p:txBody>
      </p:sp>
      <p:sp>
        <p:nvSpPr>
          <p:cNvPr id="11" name="Rectangle 6"/>
          <p:cNvSpPr>
            <a:spLocks noGrp="1" noChangeArrowheads="1"/>
          </p:cNvSpPr>
          <p:nvPr>
            <p:ph type="sldNum" sz="quarter" idx="4"/>
          </p:nvPr>
        </p:nvSpPr>
        <p:spPr bwMode="auto">
          <a:xfrm>
            <a:off x="7099300" y="6243638"/>
            <a:ext cx="23114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4D4DD588-ECA2-401C-A02B-D64D75DC58C2}" type="slidenum">
              <a:rPr lang="es-ES" altLang="en-US"/>
              <a:pPr>
                <a:defRPr/>
              </a:pPr>
              <a:t>‹Nº›</a:t>
            </a:fld>
            <a:endParaRPr lang="es-ES" altLang="en-US"/>
          </a:p>
        </p:txBody>
      </p:sp>
    </p:spTree>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Documento_de_Microsoft_Office_Word_97-20031.doc"/></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8"/>
          <p:cNvSpPr>
            <a:spLocks noGrp="1" noChangeArrowheads="1"/>
          </p:cNvSpPr>
          <p:nvPr>
            <p:ph type="ctrTitle"/>
          </p:nvPr>
        </p:nvSpPr>
        <p:spPr>
          <a:xfrm>
            <a:off x="1046163" y="1347788"/>
            <a:ext cx="7958137" cy="1047750"/>
          </a:xfrm>
        </p:spPr>
        <p:txBody>
          <a:bodyPr/>
          <a:lstStyle/>
          <a:p>
            <a:pPr algn="ctr" eaLnBrk="1" hangingPunct="1">
              <a:defRPr/>
            </a:pPr>
            <a:r>
              <a:rPr lang="es-AR" sz="6300" b="1" spc="-3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Logística Operativa</a:t>
            </a:r>
            <a:r>
              <a:rPr lang="es-AR" sz="6300" spc="-3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
            </a:r>
            <a:br>
              <a:rPr lang="es-AR" sz="6300" spc="-3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br>
            <a:r>
              <a:rPr lang="es-AR" sz="6300" spc="-3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 </a:t>
            </a:r>
            <a:endParaRPr lang="es-ES" sz="6300" spc="-30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36004" y="44624"/>
            <a:ext cx="9869996" cy="67942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sp>
        <p:nvSpPr>
          <p:cNvPr id="15363" name="Rectangle 9"/>
          <p:cNvSpPr>
            <a:spLocks noGrp="1" noChangeArrowheads="1"/>
          </p:cNvSpPr>
          <p:nvPr>
            <p:ph type="subTitle" idx="1"/>
          </p:nvPr>
        </p:nvSpPr>
        <p:spPr>
          <a:xfrm>
            <a:off x="631825" y="1808163"/>
            <a:ext cx="8731250" cy="1712912"/>
          </a:xfrm>
        </p:spPr>
        <p:txBody>
          <a:bodyPr/>
          <a:lstStyle/>
          <a:p>
            <a:pPr algn="ctr" eaLnBrk="1" hangingPunct="1">
              <a:defRPr/>
            </a:pPr>
            <a:r>
              <a:rPr lang="es-AR" sz="6000" b="1" dirty="0" smtClean="0">
                <a:solidFill>
                  <a:srgbClr val="262626"/>
                </a:solidFill>
                <a:effectLst>
                  <a:outerShdw blurRad="38100" dist="38100" dir="2700000" algn="tl">
                    <a:srgbClr val="000000">
                      <a:alpha val="43137"/>
                    </a:srgbClr>
                  </a:outerShdw>
                </a:effectLst>
                <a:latin typeface="Calibri" pitchFamily="34" charset="0"/>
              </a:rPr>
              <a:t> Temporada Estival  </a:t>
            </a:r>
          </a:p>
        </p:txBody>
      </p:sp>
      <p:sp>
        <p:nvSpPr>
          <p:cNvPr id="10" name="9 Triángulo rectángulo"/>
          <p:cNvSpPr/>
          <p:nvPr/>
        </p:nvSpPr>
        <p:spPr>
          <a:xfrm>
            <a:off x="251520" y="6021288"/>
            <a:ext cx="9302004" cy="648072"/>
          </a:xfrm>
          <a:prstGeom prst="rtTriangl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12700" cap="flat" cmpd="sng" algn="ctr">
            <a:solidFill>
              <a:srgbClr val="FF0000"/>
            </a:solidFill>
            <a:prstDash val="soli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relaxedInset"/>
          </a:sp3d>
        </p:spPr>
        <p:txBody>
          <a:bodyPr anchor="ctr"/>
          <a:lstStyle/>
          <a:p>
            <a:pPr algn="ctr" fontAlgn="auto">
              <a:spcBef>
                <a:spcPts val="0"/>
              </a:spcBef>
              <a:spcAft>
                <a:spcPts val="0"/>
              </a:spcAft>
              <a:defRPr/>
            </a:pPr>
            <a:endParaRPr lang="es-AR" kern="0">
              <a:solidFill>
                <a:sysClr val="window" lastClr="FFFFFF"/>
              </a:solidFill>
              <a:latin typeface="Calibri"/>
            </a:endParaRPr>
          </a:p>
        </p:txBody>
      </p:sp>
      <p:sp>
        <p:nvSpPr>
          <p:cNvPr id="11" name="10 Triángulo rectángulo"/>
          <p:cNvSpPr/>
          <p:nvPr/>
        </p:nvSpPr>
        <p:spPr>
          <a:xfrm rot="10800000">
            <a:off x="899592" y="3194980"/>
            <a:ext cx="8147120" cy="504055"/>
          </a:xfrm>
          <a:prstGeom prst="rtTriangle">
            <a:avLst/>
          </a:pr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path path="circle">
              <a:fillToRect l="50000" t="50000" r="50000" b="50000"/>
            </a:path>
            <a:tileRect/>
          </a:gradFill>
          <a:ln w="12700" cap="flat" cmpd="sng" algn="ctr">
            <a:noFill/>
            <a:prstDash val="soli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anchor="ctr"/>
          <a:lstStyle/>
          <a:p>
            <a:pPr algn="ctr" fontAlgn="auto">
              <a:spcBef>
                <a:spcPts val="0"/>
              </a:spcBef>
              <a:spcAft>
                <a:spcPts val="0"/>
              </a:spcAft>
              <a:defRPr/>
            </a:pPr>
            <a:endParaRPr lang="es-AR" kern="0">
              <a:solidFill>
                <a:sysClr val="window" lastClr="FFFFFF"/>
              </a:solidFill>
              <a:latin typeface="Calibri"/>
            </a:endParaRPr>
          </a:p>
        </p:txBody>
      </p:sp>
      <p:sp>
        <p:nvSpPr>
          <p:cNvPr id="12" name="11 Triángulo rectángulo"/>
          <p:cNvSpPr/>
          <p:nvPr/>
        </p:nvSpPr>
        <p:spPr>
          <a:xfrm>
            <a:off x="395535" y="764704"/>
            <a:ext cx="8651177" cy="360040"/>
          </a:xfrm>
          <a:prstGeom prst="rtTriangle">
            <a:avLst/>
          </a:prstGeom>
          <a:solidFill>
            <a:sysClr val="windowText" lastClr="000000">
              <a:lumMod val="85000"/>
              <a:lumOff val="15000"/>
            </a:sysClr>
          </a:solidFill>
          <a:ln w="12700" cap="flat" cmpd="sng" algn="ctr">
            <a:noFill/>
            <a:prstDash val="soli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anchor="ctr"/>
          <a:lstStyle/>
          <a:p>
            <a:pPr algn="ctr" fontAlgn="auto">
              <a:spcBef>
                <a:spcPts val="0"/>
              </a:spcBef>
              <a:spcAft>
                <a:spcPts val="0"/>
              </a:spcAft>
              <a:defRPr/>
            </a:pPr>
            <a:endParaRPr lang="es-AR" kern="0">
              <a:solidFill>
                <a:sysClr val="windowText" lastClr="000000">
                  <a:lumMod val="95000"/>
                  <a:lumOff val="5000"/>
                </a:sysClr>
              </a:solidFill>
              <a:latin typeface="Calibri"/>
            </a:endParaRPr>
          </a:p>
        </p:txBody>
      </p:sp>
      <p:sp>
        <p:nvSpPr>
          <p:cNvPr id="25608" name="1 Rectángulo"/>
          <p:cNvSpPr>
            <a:spLocks noChangeArrowheads="1"/>
          </p:cNvSpPr>
          <p:nvPr/>
        </p:nvSpPr>
        <p:spPr bwMode="auto">
          <a:xfrm>
            <a:off x="2073275" y="3789363"/>
            <a:ext cx="5870575"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s-AR" sz="2500" b="1" i="1" dirty="0">
                <a:solidFill>
                  <a:schemeClr val="tx1">
                    <a:lumMod val="85000"/>
                    <a:lumOff val="15000"/>
                  </a:schemeClr>
                </a:solidFill>
                <a:latin typeface="Calibri" pitchFamily="34" charset="0"/>
              </a:rPr>
              <a:t>20 de Diciembre 2015 – 28 de Febrero 2016</a:t>
            </a:r>
          </a:p>
        </p:txBody>
      </p:sp>
      <p:pic>
        <p:nvPicPr>
          <p:cNvPr id="14345" name="Picture 8"/>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873500" y="4740275"/>
            <a:ext cx="2789238" cy="1928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9"/>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9875" y="-261938"/>
            <a:ext cx="10442575"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700088" y="1076325"/>
            <a:ext cx="6018212" cy="471488"/>
          </a:xfrm>
          <a:prstGeom prst="rect">
            <a:avLst/>
          </a:prstGeom>
        </p:spPr>
        <p:txBody>
          <a:bodyPr wrap="none">
            <a:spAutoFit/>
          </a:bodyPr>
          <a:lstStyle/>
          <a:p>
            <a:pPr marL="457200" indent="-457200">
              <a:lnSpc>
                <a:spcPct val="80000"/>
              </a:lnSpc>
              <a:buClr>
                <a:srgbClr val="FF0000"/>
              </a:buClr>
              <a:buSzPct val="110000"/>
              <a:buFont typeface="Arial" pitchFamily="34" charset="0"/>
              <a:buChar char="•"/>
              <a:defRPr/>
            </a:pPr>
            <a:r>
              <a:rPr lang="es-ES" sz="3000" b="1" dirty="0">
                <a:solidFill>
                  <a:srgbClr val="262626"/>
                </a:solidFill>
                <a:effectLst>
                  <a:outerShdw blurRad="38100" dist="38100" dir="2700000" algn="tl">
                    <a:srgbClr val="000000">
                      <a:alpha val="43137"/>
                    </a:srgbClr>
                  </a:outerShdw>
                </a:effectLst>
                <a:latin typeface="Calibri" pitchFamily="34" charset="0"/>
              </a:rPr>
              <a:t> Nuevos canales de Comunicación</a:t>
            </a:r>
          </a:p>
        </p:txBody>
      </p:sp>
      <p:sp>
        <p:nvSpPr>
          <p:cNvPr id="6" name="5 CuadroTexto"/>
          <p:cNvSpPr txBox="1"/>
          <p:nvPr/>
        </p:nvSpPr>
        <p:spPr>
          <a:xfrm>
            <a:off x="658813" y="1528763"/>
            <a:ext cx="1604962" cy="430212"/>
          </a:xfrm>
          <a:prstGeom prst="rect">
            <a:avLst/>
          </a:prstGeom>
          <a:noFill/>
        </p:spPr>
        <p:txBody>
          <a:bodyPr wrap="none">
            <a:spAutoFit/>
          </a:bodyPr>
          <a:lstStyle/>
          <a:p>
            <a:pPr fontAlgn="auto">
              <a:spcBef>
                <a:spcPts val="0"/>
              </a:spcBef>
              <a:spcAft>
                <a:spcPts val="0"/>
              </a:spcAft>
              <a:defRPr/>
            </a:pPr>
            <a:r>
              <a:rPr lang="es-ES" sz="2200" b="1" dirty="0">
                <a:solidFill>
                  <a:schemeClr val="tx1">
                    <a:lumMod val="85000"/>
                    <a:lumOff val="15000"/>
                  </a:schemeClr>
                </a:solidFill>
                <a:latin typeface="Calibri" pitchFamily="34" charset="0"/>
                <a:cs typeface="Calibri" pitchFamily="34" charset="0"/>
              </a:rPr>
              <a:t>Autogestión</a:t>
            </a:r>
            <a:endParaRPr lang="es-ES" sz="2200" b="1" i="1" dirty="0">
              <a:solidFill>
                <a:schemeClr val="tx2">
                  <a:lumMod val="75000"/>
                </a:schemeClr>
              </a:solidFill>
              <a:latin typeface="Calibri" pitchFamily="34" charset="0"/>
              <a:cs typeface="Calibri" pitchFamily="34" charset="0"/>
            </a:endParaRPr>
          </a:p>
        </p:txBody>
      </p:sp>
      <p:sp>
        <p:nvSpPr>
          <p:cNvPr id="23558" name="7 CuadroTexto"/>
          <p:cNvSpPr txBox="1">
            <a:spLocks noChangeArrowheads="1"/>
          </p:cNvSpPr>
          <p:nvPr/>
        </p:nvSpPr>
        <p:spPr bwMode="auto">
          <a:xfrm>
            <a:off x="609600" y="1957388"/>
            <a:ext cx="8429625" cy="418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s-ES" sz="1600">
                <a:latin typeface="Calibri" pitchFamily="34" charset="0"/>
                <a:ea typeface="Calibri" pitchFamily="34" charset="0"/>
                <a:cs typeface="Calibri" pitchFamily="34" charset="0"/>
              </a:rPr>
              <a:t>Creamos un nuevo canal de  comunicación  a través de internet.  La idea es que el usuario pueda pedir su servicio de asistencia, programándola sin ningún tipo de intervención de operadores.  Completará todas las consultas necesarias, y una vez realizada la confirmación recibirá un mail detallando la hora en que arribará el móvil, y si debe abonar un excedente. </a:t>
            </a:r>
          </a:p>
          <a:p>
            <a:pPr eaLnBrk="1" hangingPunct="1"/>
            <a:endParaRPr lang="es-ES" sz="1600">
              <a:latin typeface="Calibri" pitchFamily="34" charset="0"/>
              <a:ea typeface="Calibri" pitchFamily="34" charset="0"/>
              <a:cs typeface="Calibri" pitchFamily="34" charset="0"/>
            </a:endParaRPr>
          </a:p>
          <a:p>
            <a:pPr eaLnBrk="1" hangingPunct="1"/>
            <a:r>
              <a:rPr lang="es-ES" sz="2000" b="1">
                <a:latin typeface="Calibri" pitchFamily="34" charset="0"/>
                <a:ea typeface="Calibri" pitchFamily="34" charset="0"/>
                <a:cs typeface="Calibri" pitchFamily="34" charset="0"/>
              </a:rPr>
              <a:t>Este nuevo lanzamiento le permitirá al usuario:</a:t>
            </a:r>
            <a:endParaRPr lang="es-ES" sz="2000">
              <a:latin typeface="Calibri" pitchFamily="34" charset="0"/>
              <a:ea typeface="Calibri" pitchFamily="34" charset="0"/>
              <a:cs typeface="Calibri" pitchFamily="34" charset="0"/>
            </a:endParaRPr>
          </a:p>
          <a:p>
            <a:pPr eaLnBrk="1" hangingPunct="1">
              <a:lnSpc>
                <a:spcPct val="150000"/>
              </a:lnSpc>
              <a:buFontTx/>
              <a:buChar char="-"/>
            </a:pPr>
            <a:r>
              <a:rPr lang="es-ES" sz="1600">
                <a:latin typeface="Calibri" pitchFamily="34" charset="0"/>
                <a:ea typeface="Calibri" pitchFamily="34" charset="0"/>
                <a:cs typeface="Calibri" pitchFamily="34" charset="0"/>
              </a:rPr>
              <a:t> Autogestionarse</a:t>
            </a:r>
          </a:p>
          <a:p>
            <a:pPr eaLnBrk="1" hangingPunct="1">
              <a:lnSpc>
                <a:spcPct val="150000"/>
              </a:lnSpc>
              <a:buFontTx/>
              <a:buChar char="-"/>
            </a:pPr>
            <a:r>
              <a:rPr lang="es-ES" sz="1600">
                <a:latin typeface="Calibri" pitchFamily="34" charset="0"/>
                <a:ea typeface="Calibri" pitchFamily="34" charset="0"/>
                <a:cs typeface="Calibri" pitchFamily="34" charset="0"/>
              </a:rPr>
              <a:t> Evitar tiempo de espera en línea.</a:t>
            </a:r>
          </a:p>
          <a:p>
            <a:pPr eaLnBrk="1" hangingPunct="1">
              <a:lnSpc>
                <a:spcPct val="150000"/>
              </a:lnSpc>
              <a:buFontTx/>
              <a:buChar char="-"/>
            </a:pPr>
            <a:r>
              <a:rPr lang="es-ES" sz="1600">
                <a:latin typeface="Calibri" pitchFamily="34" charset="0"/>
                <a:ea typeface="Calibri" pitchFamily="34" charset="0"/>
                <a:cs typeface="Calibri" pitchFamily="34" charset="0"/>
              </a:rPr>
              <a:t> Gasto de llamado telefónico.</a:t>
            </a:r>
          </a:p>
          <a:p>
            <a:pPr eaLnBrk="1" hangingPunct="1">
              <a:lnSpc>
                <a:spcPct val="150000"/>
              </a:lnSpc>
              <a:buFontTx/>
              <a:buChar char="-"/>
            </a:pPr>
            <a:r>
              <a:rPr lang="es-ES" sz="1600">
                <a:latin typeface="Calibri" pitchFamily="34" charset="0"/>
                <a:ea typeface="Calibri" pitchFamily="34" charset="0"/>
                <a:cs typeface="Calibri" pitchFamily="34" charset="0"/>
              </a:rPr>
              <a:t> Rápida resolución.</a:t>
            </a:r>
          </a:p>
          <a:p>
            <a:pPr eaLnBrk="1" hangingPunct="1">
              <a:lnSpc>
                <a:spcPct val="150000"/>
              </a:lnSpc>
              <a:buFontTx/>
              <a:buChar char="-"/>
            </a:pPr>
            <a:r>
              <a:rPr lang="es-ES" sz="1600">
                <a:latin typeface="Calibri" pitchFamily="34" charset="0"/>
                <a:ea typeface="Calibri" pitchFamily="34" charset="0"/>
                <a:cs typeface="Calibri" pitchFamily="34" charset="0"/>
              </a:rPr>
              <a:t> Disminución de la ansiedad </a:t>
            </a:r>
          </a:p>
          <a:p>
            <a:pPr eaLnBrk="1" hangingPunct="1"/>
            <a:endParaRPr lang="es-ES" sz="1600">
              <a:latin typeface="Calibri" pitchFamily="34" charset="0"/>
              <a:ea typeface="Calibri" pitchFamily="34" charset="0"/>
              <a:cs typeface="Calibri" pitchFamily="34" charset="0"/>
            </a:endParaRPr>
          </a:p>
        </p:txBody>
      </p:sp>
      <p:pic>
        <p:nvPicPr>
          <p:cNvPr id="8" name="Picture 2"/>
          <p:cNvPicPr>
            <a:picLocks noChangeAspect="1" noChangeArrowheads="1"/>
          </p:cNvPicPr>
          <p:nvPr/>
        </p:nvPicPr>
        <p:blipFill>
          <a:blip r:embed="rId3" cstate="email"/>
          <a:srcRect/>
          <a:stretch>
            <a:fillRect/>
          </a:stretch>
        </p:blipFill>
        <p:spPr bwMode="auto">
          <a:xfrm>
            <a:off x="5676904" y="4514856"/>
            <a:ext cx="1362548" cy="752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p:cNvPicPr>
            <a:picLocks noChangeAspect="1" noChangeArrowheads="1"/>
          </p:cNvPicPr>
          <p:nvPr/>
        </p:nvPicPr>
        <p:blipFill>
          <a:blip r:embed="rId4" cstate="email"/>
          <a:srcRect/>
          <a:stretch>
            <a:fillRect/>
          </a:stretch>
        </p:blipFill>
        <p:spPr bwMode="auto">
          <a:xfrm>
            <a:off x="7848616" y="4695832"/>
            <a:ext cx="1300166" cy="753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
          <p:cNvPicPr>
            <a:picLocks noChangeAspect="1" noChangeArrowheads="1"/>
          </p:cNvPicPr>
          <p:nvPr/>
        </p:nvPicPr>
        <p:blipFill>
          <a:blip r:embed="rId5" cstate="email"/>
          <a:srcRect/>
          <a:stretch>
            <a:fillRect/>
          </a:stretch>
        </p:blipFill>
        <p:spPr bwMode="auto">
          <a:xfrm>
            <a:off x="6672272" y="5539947"/>
            <a:ext cx="1431038" cy="784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4"/>
          <p:cNvSpPr txBox="1">
            <a:spLocks noChangeArrowheads="1"/>
          </p:cNvSpPr>
          <p:nvPr/>
        </p:nvSpPr>
        <p:spPr>
          <a:xfrm>
            <a:off x="2792712" y="308911"/>
            <a:ext cx="470535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0" cap="none" spc="-15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Desarrollo Logístico</a:t>
            </a:r>
          </a:p>
        </p:txBody>
      </p:sp>
      <p:cxnSp>
        <p:nvCxnSpPr>
          <p:cNvPr id="13" name="12 Conector recto"/>
          <p:cNvCxnSpPr/>
          <p:nvPr/>
        </p:nvCxnSpPr>
        <p:spPr bwMode="auto">
          <a:xfrm>
            <a:off x="2882724" y="998676"/>
            <a:ext cx="3780504" cy="0"/>
          </a:xfrm>
          <a:prstGeom prst="line">
            <a:avLst/>
          </a:prstGeom>
          <a:solidFill>
            <a:schemeClr val="accent1"/>
          </a:solidFill>
          <a:ln w="57150" cap="rnd" cmpd="dbl" algn="ctr">
            <a:solidFill>
              <a:srgbClr val="FF0000"/>
            </a:solidFill>
            <a:prstDash val="solid"/>
            <a:round/>
            <a:headEnd type="none" w="med" len="med"/>
            <a:tailEnd type="none" w="med" len="med"/>
          </a:ln>
          <a:effectLst>
            <a:innerShdw blurRad="63500" dist="50800" dir="13500000">
              <a:prstClr val="black">
                <a:alpha val="50000"/>
              </a:prstClr>
            </a:innerShdw>
          </a:effectLst>
          <a:scene3d>
            <a:camera prst="orthographicFront">
              <a:rot lat="0" lon="0" rev="0"/>
            </a:camera>
            <a:lightRig rig="contrasting" dir="t">
              <a:rot lat="0" lon="0" rev="7800000"/>
            </a:lightRig>
          </a:scene3d>
          <a:sp3d/>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9875" y="-261938"/>
            <a:ext cx="10442575"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172" name="Rectangle 4"/>
          <p:cNvSpPr>
            <a:spLocks noChangeArrowheads="1"/>
          </p:cNvSpPr>
          <p:nvPr/>
        </p:nvSpPr>
        <p:spPr bwMode="auto">
          <a:xfrm>
            <a:off x="477838" y="1968500"/>
            <a:ext cx="9090025" cy="4089400"/>
          </a:xfrm>
          <a:prstGeom prst="rect">
            <a:avLst/>
          </a:prstGeom>
          <a:noFill/>
          <a:ln w="9525">
            <a:noFill/>
            <a:miter lim="800000"/>
            <a:headEnd/>
            <a:tailEnd/>
          </a:ln>
        </p:spPr>
        <p:txBody>
          <a:bodyPr>
            <a:spAutoFit/>
          </a:bodyPr>
          <a:lstStyle/>
          <a:p>
            <a:pPr marL="457200" indent="-457200" algn="just">
              <a:lnSpc>
                <a:spcPct val="85000"/>
              </a:lnSpc>
              <a:spcBef>
                <a:spcPct val="20000"/>
              </a:spcBef>
              <a:buClr>
                <a:srgbClr val="FF0000"/>
              </a:buClr>
              <a:buSzPct val="110000"/>
              <a:defRPr/>
            </a:pPr>
            <a:r>
              <a:rPr lang="es-ES" sz="2200" b="1" dirty="0">
                <a:latin typeface="Calibri" pitchFamily="34" charset="0"/>
              </a:rPr>
              <a:t>Comunicación SMS,  Implementación de la demora del servicio vía SMS</a:t>
            </a:r>
          </a:p>
          <a:p>
            <a:pPr marL="457200" indent="-457200" algn="just">
              <a:lnSpc>
                <a:spcPct val="85000"/>
              </a:lnSpc>
              <a:spcBef>
                <a:spcPct val="20000"/>
              </a:spcBef>
              <a:buClr>
                <a:schemeClr val="accent1"/>
              </a:buClr>
              <a:buSzPct val="70000"/>
              <a:buFont typeface="Wingdings" pitchFamily="2" charset="2"/>
              <a:buNone/>
              <a:defRPr/>
            </a:pPr>
            <a:endParaRPr lang="es-ES" sz="1600" b="1" dirty="0">
              <a:effectLst>
                <a:outerShdw blurRad="38100" dist="38100" dir="2700000" algn="tl">
                  <a:srgbClr val="C0C0C0"/>
                </a:outerShdw>
              </a:effectLst>
              <a:latin typeface="Calibri" pitchFamily="34" charset="0"/>
            </a:endParaRPr>
          </a:p>
          <a:p>
            <a:pPr marL="457200" indent="-457200" algn="just">
              <a:lnSpc>
                <a:spcPct val="150000"/>
              </a:lnSpc>
              <a:spcBef>
                <a:spcPct val="20000"/>
              </a:spcBef>
              <a:buClr>
                <a:srgbClr val="FF0000"/>
              </a:buClr>
              <a:buSzPct val="150000"/>
              <a:buFont typeface="Arial" pitchFamily="34" charset="0"/>
              <a:buChar char="•"/>
              <a:defRPr/>
            </a:pPr>
            <a:r>
              <a:rPr lang="es-ES" sz="1600" dirty="0">
                <a:latin typeface="Calibri" pitchFamily="34" charset="0"/>
              </a:rPr>
              <a:t>En la temporada 2008/2009 implementamos por primera vez este sistema pero solo estaba limitado a suministrar la demora al cliente ante una consulta, una vez solicitado el servicio. Luego, para el 2011/2012 se sumo además la opción de solicitar el servicio por esta vía.</a:t>
            </a:r>
          </a:p>
          <a:p>
            <a:pPr marL="457200" indent="-457200" algn="just">
              <a:lnSpc>
                <a:spcPct val="150000"/>
              </a:lnSpc>
              <a:spcBef>
                <a:spcPct val="20000"/>
              </a:spcBef>
              <a:buClr>
                <a:srgbClr val="FF0000"/>
              </a:buClr>
              <a:buSzPct val="150000"/>
              <a:buFont typeface="Arial" pitchFamily="34" charset="0"/>
              <a:buChar char="•"/>
              <a:defRPr/>
            </a:pPr>
            <a:endParaRPr lang="es-ES" sz="800" dirty="0">
              <a:latin typeface="Calibri" pitchFamily="34" charset="0"/>
            </a:endParaRPr>
          </a:p>
          <a:p>
            <a:pPr marL="457200" indent="-457200" algn="just">
              <a:lnSpc>
                <a:spcPct val="150000"/>
              </a:lnSpc>
              <a:spcBef>
                <a:spcPct val="20000"/>
              </a:spcBef>
              <a:buClr>
                <a:srgbClr val="FF0000"/>
              </a:buClr>
              <a:buSzPct val="150000"/>
              <a:buFont typeface="Arial" pitchFamily="34" charset="0"/>
              <a:buChar char="•"/>
              <a:defRPr/>
            </a:pPr>
            <a:r>
              <a:rPr lang="es-ES" sz="1600" dirty="0">
                <a:latin typeface="Calibri" pitchFamily="34" charset="0"/>
              </a:rPr>
              <a:t>Actualmente se ha incorporado también este servicio para informar al cliente sobre posibles modificaciones en su demora original. Esto se trasmite al cliente un nuevo SMS con la demora restante actualizada, manteniendo de esta manera informado al cliente de cualquier variación de la demora inicial, siendo esto, una herramienta de contención para el cliente.</a:t>
            </a:r>
          </a:p>
          <a:p>
            <a:pPr marL="457200" indent="-457200" algn="just">
              <a:lnSpc>
                <a:spcPct val="150000"/>
              </a:lnSpc>
              <a:spcBef>
                <a:spcPct val="20000"/>
              </a:spcBef>
              <a:buClr>
                <a:srgbClr val="FF0000"/>
              </a:buClr>
              <a:buFont typeface="Wingdings" pitchFamily="2" charset="2"/>
              <a:buNone/>
              <a:defRPr/>
            </a:pPr>
            <a:endParaRPr lang="es-ES" sz="1000" dirty="0">
              <a:latin typeface="Calibri" pitchFamily="34" charset="0"/>
            </a:endParaRPr>
          </a:p>
          <a:p>
            <a:pPr marL="457200" indent="-457200" algn="just">
              <a:spcBef>
                <a:spcPct val="20000"/>
              </a:spcBef>
              <a:buClr>
                <a:srgbClr val="FF0000"/>
              </a:buClr>
              <a:buFont typeface="Wingdings" pitchFamily="2" charset="2"/>
              <a:buChar char="§"/>
              <a:defRPr/>
            </a:pPr>
            <a:endParaRPr lang="es-ES" sz="1600" dirty="0">
              <a:latin typeface="Calibri" pitchFamily="34" charset="0"/>
            </a:endParaRPr>
          </a:p>
        </p:txBody>
      </p:sp>
      <p:sp>
        <p:nvSpPr>
          <p:cNvPr id="5" name="4 Rectángulo"/>
          <p:cNvSpPr/>
          <p:nvPr/>
        </p:nvSpPr>
        <p:spPr>
          <a:xfrm>
            <a:off x="700088" y="1166813"/>
            <a:ext cx="4784725" cy="471487"/>
          </a:xfrm>
          <a:prstGeom prst="rect">
            <a:avLst/>
          </a:prstGeom>
        </p:spPr>
        <p:txBody>
          <a:bodyPr wrap="none">
            <a:spAutoFit/>
          </a:bodyPr>
          <a:lstStyle/>
          <a:p>
            <a:pPr marL="457200" indent="-457200">
              <a:lnSpc>
                <a:spcPct val="80000"/>
              </a:lnSpc>
              <a:buClr>
                <a:srgbClr val="FF0000"/>
              </a:buClr>
              <a:buSzPct val="110000"/>
              <a:buFont typeface="Arial" pitchFamily="34" charset="0"/>
              <a:buChar char="•"/>
              <a:defRPr/>
            </a:pPr>
            <a:r>
              <a:rPr lang="es-ES" sz="3000" b="1" dirty="0">
                <a:effectLst>
                  <a:outerShdw blurRad="38100" dist="38100" dir="2700000" algn="tl">
                    <a:srgbClr val="C0C0C0"/>
                  </a:outerShdw>
                </a:effectLst>
                <a:latin typeface="Calibri" pitchFamily="34" charset="0"/>
              </a:rPr>
              <a:t> Canales de Comunicación</a:t>
            </a:r>
          </a:p>
        </p:txBody>
      </p:sp>
      <p:sp>
        <p:nvSpPr>
          <p:cNvPr id="8" name="Rectangle 4"/>
          <p:cNvSpPr txBox="1">
            <a:spLocks noChangeArrowheads="1"/>
          </p:cNvSpPr>
          <p:nvPr/>
        </p:nvSpPr>
        <p:spPr>
          <a:xfrm>
            <a:off x="2792712" y="308911"/>
            <a:ext cx="470535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0" cap="none" spc="-15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Desarrollo Logístico</a:t>
            </a:r>
          </a:p>
        </p:txBody>
      </p:sp>
      <p:cxnSp>
        <p:nvCxnSpPr>
          <p:cNvPr id="9" name="8 Conector recto"/>
          <p:cNvCxnSpPr/>
          <p:nvPr/>
        </p:nvCxnSpPr>
        <p:spPr bwMode="auto">
          <a:xfrm>
            <a:off x="2882724" y="998676"/>
            <a:ext cx="3780504" cy="0"/>
          </a:xfrm>
          <a:prstGeom prst="line">
            <a:avLst/>
          </a:prstGeom>
          <a:solidFill>
            <a:schemeClr val="accent1"/>
          </a:solidFill>
          <a:ln w="57150" cap="rnd" cmpd="dbl" algn="ctr">
            <a:solidFill>
              <a:srgbClr val="FF0000"/>
            </a:solidFill>
            <a:prstDash val="solid"/>
            <a:round/>
            <a:headEnd type="none" w="med" len="med"/>
            <a:tailEnd type="none" w="med" len="med"/>
          </a:ln>
          <a:effectLst>
            <a:innerShdw blurRad="63500" dist="50800" dir="13500000">
              <a:prstClr val="black">
                <a:alpha val="50000"/>
              </a:prstClr>
            </a:innerShdw>
          </a:effectLst>
          <a:scene3d>
            <a:camera prst="orthographicFront">
              <a:rot lat="0" lon="0" rev="0"/>
            </a:camera>
            <a:lightRig rig="contrasting" dir="t">
              <a:rot lat="0" lon="0" rev="7800000"/>
            </a:lightRig>
          </a:scene3d>
          <a:sp3d/>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8288"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892" name="Rectangle 4"/>
          <p:cNvSpPr>
            <a:spLocks noChangeArrowheads="1"/>
          </p:cNvSpPr>
          <p:nvPr/>
        </p:nvSpPr>
        <p:spPr bwMode="auto">
          <a:xfrm>
            <a:off x="387350" y="561975"/>
            <a:ext cx="9090025" cy="5270674"/>
          </a:xfrm>
          <a:prstGeom prst="rect">
            <a:avLst/>
          </a:prstGeom>
          <a:noFill/>
          <a:ln w="9525">
            <a:noFill/>
            <a:miter lim="800000"/>
            <a:headEnd/>
            <a:tailEnd/>
          </a:ln>
        </p:spPr>
        <p:txBody>
          <a:bodyPr>
            <a:spAutoFit/>
          </a:bodyPr>
          <a:lstStyle/>
          <a:p>
            <a:pPr marL="457200" indent="-457200" algn="just">
              <a:lnSpc>
                <a:spcPct val="85000"/>
              </a:lnSpc>
              <a:spcBef>
                <a:spcPct val="20000"/>
              </a:spcBef>
              <a:buClr>
                <a:schemeClr val="accent1"/>
              </a:buClr>
              <a:buSzPct val="70000"/>
              <a:buFont typeface="Wingdings" pitchFamily="2" charset="2"/>
              <a:buChar char="n"/>
              <a:defRPr/>
            </a:pPr>
            <a:endParaRPr lang="es-ES_tradnl" sz="2500" b="1" u="sng" dirty="0" smtClean="0">
              <a:latin typeface="Calibri" pitchFamily="34" charset="0"/>
            </a:endParaRPr>
          </a:p>
          <a:p>
            <a:pPr marL="457200" indent="-457200" algn="just">
              <a:lnSpc>
                <a:spcPct val="85000"/>
              </a:lnSpc>
              <a:spcBef>
                <a:spcPct val="20000"/>
              </a:spcBef>
              <a:buClr>
                <a:schemeClr val="accent1"/>
              </a:buClr>
              <a:buSzPct val="70000"/>
              <a:buFont typeface="Wingdings" pitchFamily="2" charset="2"/>
              <a:buChar char="n"/>
              <a:defRPr/>
            </a:pPr>
            <a:endParaRPr lang="es-ES" sz="2500" b="1" u="sng" dirty="0">
              <a:latin typeface="Calibri" pitchFamily="34" charset="0"/>
            </a:endParaRPr>
          </a:p>
          <a:p>
            <a:pPr marL="457200" indent="-457200">
              <a:buClr>
                <a:srgbClr val="FF0000"/>
              </a:buClr>
              <a:buSzPct val="110000"/>
              <a:buFont typeface="Arial" pitchFamily="34" charset="0"/>
              <a:buChar char="•"/>
              <a:defRPr/>
            </a:pPr>
            <a:r>
              <a:rPr lang="es-ES" sz="2700" b="1" dirty="0">
                <a:effectLst>
                  <a:outerShdw blurRad="38100" dist="38100" dir="2700000" algn="tl">
                    <a:srgbClr val="000000">
                      <a:alpha val="43137"/>
                    </a:srgbClr>
                  </a:outerShdw>
                </a:effectLst>
                <a:latin typeface="Calibri" pitchFamily="34" charset="0"/>
              </a:rPr>
              <a:t>Canales de Comunicación</a:t>
            </a:r>
          </a:p>
          <a:p>
            <a:pPr marL="457200" indent="-457200">
              <a:buClr>
                <a:srgbClr val="FF0000"/>
              </a:buClr>
              <a:buSzPct val="110000"/>
              <a:defRPr/>
            </a:pPr>
            <a:r>
              <a:rPr lang="es-ES" sz="800" b="1" dirty="0">
                <a:effectLst>
                  <a:outerShdw blurRad="38100" dist="38100" dir="2700000" algn="tl">
                    <a:srgbClr val="C0C0C0"/>
                  </a:outerShdw>
                </a:effectLst>
                <a:latin typeface="Calibri" pitchFamily="34" charset="0"/>
              </a:rPr>
              <a:t>                    </a:t>
            </a:r>
          </a:p>
          <a:p>
            <a:pPr marL="457200" indent="-457200">
              <a:buClr>
                <a:srgbClr val="FF0000"/>
              </a:buClr>
              <a:buSzPct val="110000"/>
              <a:defRPr/>
            </a:pPr>
            <a:r>
              <a:rPr lang="es-ES" sz="2200" b="1" dirty="0">
                <a:effectLst>
                  <a:outerShdw blurRad="38100" dist="38100" dir="2700000" algn="tl">
                    <a:srgbClr val="C0C0C0"/>
                  </a:outerShdw>
                </a:effectLst>
                <a:latin typeface="Calibri" pitchFamily="34" charset="0"/>
              </a:rPr>
              <a:t>                       </a:t>
            </a:r>
            <a:r>
              <a:rPr lang="es-ES" sz="2400" b="1" dirty="0">
                <a:latin typeface="Calibri" pitchFamily="34" charset="0"/>
              </a:rPr>
              <a:t>Mejoras en la implementación del servicio IVR</a:t>
            </a:r>
          </a:p>
          <a:p>
            <a:pPr marL="457200" indent="-457200">
              <a:buClr>
                <a:srgbClr val="FF0000"/>
              </a:buClr>
              <a:buSzPct val="110000"/>
              <a:defRPr/>
            </a:pPr>
            <a:endParaRPr lang="es-ES" sz="800" b="1" dirty="0">
              <a:effectLst>
                <a:outerShdw blurRad="38100" dist="38100" dir="2700000" algn="tl">
                  <a:srgbClr val="C0C0C0"/>
                </a:outerShdw>
              </a:effectLst>
              <a:latin typeface="Calibri" pitchFamily="34" charset="0"/>
            </a:endParaRPr>
          </a:p>
          <a:p>
            <a:pPr marL="457200" indent="-457200" algn="just">
              <a:buClr>
                <a:srgbClr val="FF0000"/>
              </a:buClr>
              <a:buSzPct val="150000"/>
              <a:buFont typeface="Arial" pitchFamily="34" charset="0"/>
              <a:buChar char="•"/>
              <a:defRPr/>
            </a:pPr>
            <a:r>
              <a:rPr lang="es-ES" sz="1500" dirty="0">
                <a:latin typeface="Calibri" pitchFamily="34" charset="0"/>
              </a:rPr>
              <a:t>  En la temporada 2011/2012 implementamos por primera vez este sistema el cual nos permitió una optimización de la logística y un control en forma </a:t>
            </a:r>
            <a:r>
              <a:rPr lang="es-ES" sz="1500" dirty="0" err="1">
                <a:latin typeface="Calibri" pitchFamily="34" charset="0"/>
              </a:rPr>
              <a:t>semi</a:t>
            </a:r>
            <a:r>
              <a:rPr lang="es-ES" sz="1500" dirty="0">
                <a:latin typeface="Calibri" pitchFamily="34" charset="0"/>
              </a:rPr>
              <a:t>-automática de los servicios, generando llamadas de consulta hacia el cliente:</a:t>
            </a:r>
            <a:r>
              <a:rPr lang="es-ES" sz="1500" b="1" dirty="0">
                <a:latin typeface="Calibri" pitchFamily="34" charset="0"/>
              </a:rPr>
              <a:t> </a:t>
            </a:r>
          </a:p>
          <a:p>
            <a:pPr marL="457200" indent="-457200" algn="just">
              <a:spcBef>
                <a:spcPct val="20000"/>
              </a:spcBef>
              <a:buClr>
                <a:srgbClr val="FF0000"/>
              </a:buClr>
              <a:buSzPct val="150000"/>
              <a:buFont typeface="Arial" pitchFamily="34" charset="0"/>
              <a:buChar char="•"/>
              <a:defRPr/>
            </a:pPr>
            <a:r>
              <a:rPr lang="es-ES" sz="1500" dirty="0">
                <a:latin typeface="Calibri" pitchFamily="34" charset="0"/>
              </a:rPr>
              <a:t>El cliente colabora en la logística al indicarnos (marcando las opciones) si se encuentra en ruta o en una localidad urbana, permitiendo de esta manera atender con personal capacitado para los servicios en ruta y haciendo mas eficiente la logística y la toma del servicio.</a:t>
            </a:r>
          </a:p>
          <a:p>
            <a:pPr marL="457200" indent="-457200" algn="just">
              <a:spcBef>
                <a:spcPct val="20000"/>
              </a:spcBef>
              <a:buClr>
                <a:srgbClr val="FF0000"/>
              </a:buClr>
              <a:buSzPct val="150000"/>
              <a:buFont typeface="Arial" pitchFamily="34" charset="0"/>
              <a:buChar char="•"/>
              <a:defRPr/>
            </a:pPr>
            <a:r>
              <a:rPr lang="es-ES" sz="1500" dirty="0">
                <a:latin typeface="Calibri" pitchFamily="34" charset="0"/>
              </a:rPr>
              <a:t>Si la llamada esta relacionada a un servicio en curso le permite al cliente dirigirse específicamente a su consulta (marcando la opción) y obtener una repuesta en forma automática sin necesidad de aguardar en línea hasta ser atendido por un </a:t>
            </a:r>
            <a:r>
              <a:rPr lang="es-ES" sz="1500" dirty="0" err="1">
                <a:latin typeface="Calibri" pitchFamily="34" charset="0"/>
              </a:rPr>
              <a:t>teleoperador</a:t>
            </a:r>
            <a:r>
              <a:rPr lang="es-ES" sz="1500" dirty="0">
                <a:latin typeface="Calibri" pitchFamily="34" charset="0"/>
              </a:rPr>
              <a:t>, por ejemplo una consulta de demora.</a:t>
            </a:r>
          </a:p>
          <a:p>
            <a:pPr marL="457200" indent="-457200" algn="just">
              <a:spcBef>
                <a:spcPct val="20000"/>
              </a:spcBef>
              <a:buClr>
                <a:srgbClr val="FF0000"/>
              </a:buClr>
              <a:buSzPct val="150000"/>
              <a:buFont typeface="Arial" pitchFamily="34" charset="0"/>
              <a:buChar char="•"/>
              <a:defRPr/>
            </a:pPr>
            <a:r>
              <a:rPr lang="es-ES" sz="1500" dirty="0">
                <a:latin typeface="Calibri" pitchFamily="34" charset="0"/>
              </a:rPr>
              <a:t>A través de un proceso automático el IVR detecta aquellos servicios que no tienen registro de llegada definido y genera una llamada al cliente para que el mismo nos indique (marcando la opción) si ya llegó o no la unidad de asistencia. </a:t>
            </a:r>
          </a:p>
          <a:p>
            <a:pPr marL="457200" indent="-457200" algn="just">
              <a:spcBef>
                <a:spcPct val="20000"/>
              </a:spcBef>
              <a:buClr>
                <a:srgbClr val="FF0000"/>
              </a:buClr>
              <a:buSzPct val="150000"/>
              <a:buFont typeface="Arial" pitchFamily="34" charset="0"/>
              <a:buChar char="•"/>
              <a:defRPr/>
            </a:pPr>
            <a:r>
              <a:rPr lang="es-ES" sz="1500" dirty="0">
                <a:latin typeface="Calibri" pitchFamily="34" charset="0"/>
              </a:rPr>
              <a:t>Para esta temporada 2014/2015 seguiremos optimizando el funcionamiento de esta herramienta que nos permite mejorar la calidad de atención.</a:t>
            </a:r>
          </a:p>
        </p:txBody>
      </p:sp>
      <p:sp>
        <p:nvSpPr>
          <p:cNvPr id="6" name="Rectangle 4"/>
          <p:cNvSpPr txBox="1">
            <a:spLocks noChangeArrowheads="1"/>
          </p:cNvSpPr>
          <p:nvPr/>
        </p:nvSpPr>
        <p:spPr>
          <a:xfrm>
            <a:off x="2792712" y="308911"/>
            <a:ext cx="470535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0" cap="none" spc="-15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Desarrollo Logístico</a:t>
            </a:r>
          </a:p>
        </p:txBody>
      </p:sp>
      <p:cxnSp>
        <p:nvCxnSpPr>
          <p:cNvPr id="7" name="6 Conector recto"/>
          <p:cNvCxnSpPr/>
          <p:nvPr/>
        </p:nvCxnSpPr>
        <p:spPr bwMode="auto">
          <a:xfrm>
            <a:off x="2882724" y="998676"/>
            <a:ext cx="3780504" cy="0"/>
          </a:xfrm>
          <a:prstGeom prst="line">
            <a:avLst/>
          </a:prstGeom>
          <a:solidFill>
            <a:schemeClr val="accent1"/>
          </a:solidFill>
          <a:ln w="57150" cap="rnd" cmpd="dbl" algn="ctr">
            <a:solidFill>
              <a:srgbClr val="FF0000"/>
            </a:solidFill>
            <a:prstDash val="solid"/>
            <a:round/>
            <a:headEnd type="none" w="med" len="med"/>
            <a:tailEnd type="none" w="med" len="med"/>
          </a:ln>
          <a:effectLst>
            <a:innerShdw blurRad="63500" dist="50800" dir="13500000">
              <a:prstClr val="black">
                <a:alpha val="50000"/>
              </a:prstClr>
            </a:innerShdw>
          </a:effectLst>
          <a:scene3d>
            <a:camera prst="orthographicFront">
              <a:rot lat="0" lon="0" rev="0"/>
            </a:camera>
            <a:lightRig rig="contrasting" dir="t">
              <a:rot lat="0" lon="0" rev="7800000"/>
            </a:lightRig>
          </a:scene3d>
          <a:sp3d/>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9875" y="-261938"/>
            <a:ext cx="10442575"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8" name="7 Marcador de contenido"/>
          <p:cNvGraphicFramePr>
            <a:graphicFrameLocks noGrp="1"/>
          </p:cNvGraphicFramePr>
          <p:nvPr>
            <p:ph idx="1"/>
            <p:extLst>
              <p:ext uri="{D42A27DB-BD31-4B8C-83A1-F6EECF244321}">
                <p14:modId xmlns="" xmlns:p14="http://schemas.microsoft.com/office/powerpoint/2010/main" val="511072479"/>
              </p:ext>
            </p:extLst>
          </p:nvPr>
        </p:nvGraphicFramePr>
        <p:xfrm>
          <a:off x="1082484" y="3158964"/>
          <a:ext cx="7651020" cy="2014530"/>
        </p:xfrm>
        <a:graphic>
          <a:graphicData uri="http://schemas.openxmlformats.org/drawingml/2006/table">
            <a:tbl>
              <a:tblPr>
                <a:effectLst>
                  <a:outerShdw blurRad="50800" dist="38100" dir="16200000" rotWithShape="0">
                    <a:prstClr val="black">
                      <a:alpha val="40000"/>
                    </a:prstClr>
                  </a:outerShdw>
                  <a:reflection blurRad="6350" stA="50000" endA="300" endPos="55000" dir="5400000" sy="-100000" algn="bl" rotWithShape="0"/>
                </a:effectLst>
                <a:tableStyleId>{5C22544A-7EE6-4342-B048-85BDC9FD1C3A}</a:tableStyleId>
              </a:tblPr>
              <a:tblGrid>
                <a:gridCol w="3784360"/>
                <a:gridCol w="3866660"/>
              </a:tblGrid>
              <a:tr h="339113">
                <a:tc>
                  <a:txBody>
                    <a:bodyPr/>
                    <a:lstStyle/>
                    <a:p>
                      <a:pPr marL="0" indent="0" algn="ctr" fontAlgn="ctr">
                        <a:buFont typeface="Wingdings" pitchFamily="2" charset="2"/>
                        <a:buNone/>
                      </a:pPr>
                      <a:r>
                        <a:rPr lang="es-AR" sz="2400" b="1" u="none" strike="noStrike" dirty="0">
                          <a:effectLst>
                            <a:outerShdw blurRad="38100" dist="38100" dir="2700000" algn="tl">
                              <a:srgbClr val="000000">
                                <a:alpha val="43137"/>
                              </a:srgbClr>
                            </a:outerShdw>
                          </a:effectLst>
                          <a:latin typeface="Calibri" pitchFamily="34" charset="0"/>
                        </a:rPr>
                        <a:t>País</a:t>
                      </a:r>
                      <a:endParaRPr lang="es-AR" sz="2400" b="1" i="0" u="none" strike="noStrike" dirty="0">
                        <a:solidFill>
                          <a:srgbClr val="000000"/>
                        </a:solidFill>
                        <a:effectLst>
                          <a:outerShdw blurRad="38100" dist="38100" dir="2700000" algn="tl">
                            <a:srgbClr val="000000">
                              <a:alpha val="43137"/>
                            </a:srgbClr>
                          </a:outerShdw>
                        </a:effectLst>
                        <a:latin typeface="Calibri" pitchFamily="34" charset="0"/>
                      </a:endParaRPr>
                    </a:p>
                  </a:txBody>
                  <a:tcPr marL="7620" marR="7620" marT="7620" marB="0" anchor="ctr">
                    <a:noFill/>
                  </a:tcPr>
                </a:tc>
                <a:tc>
                  <a:txBody>
                    <a:bodyPr/>
                    <a:lstStyle/>
                    <a:p>
                      <a:pPr marL="0" indent="0" algn="ctr" fontAlgn="ctr">
                        <a:buFont typeface="Wingdings" pitchFamily="2" charset="2"/>
                        <a:buNone/>
                      </a:pPr>
                      <a:r>
                        <a:rPr lang="es-AR" sz="2400" b="1" u="none" strike="noStrike" dirty="0" smtClean="0">
                          <a:effectLst>
                            <a:outerShdw blurRad="38100" dist="38100" dir="2700000" algn="tl">
                              <a:srgbClr val="000000">
                                <a:alpha val="43137"/>
                              </a:srgbClr>
                            </a:outerShdw>
                          </a:effectLst>
                          <a:latin typeface="Calibri" pitchFamily="34" charset="0"/>
                        </a:rPr>
                        <a:t>Número</a:t>
                      </a:r>
                      <a:endParaRPr lang="es-AR" sz="2400" b="1" i="0" u="none" strike="noStrike" dirty="0">
                        <a:solidFill>
                          <a:srgbClr val="000000"/>
                        </a:solidFill>
                        <a:effectLst>
                          <a:outerShdw blurRad="38100" dist="38100" dir="2700000" algn="tl">
                            <a:srgbClr val="000000">
                              <a:alpha val="43137"/>
                            </a:srgbClr>
                          </a:outerShdw>
                        </a:effectLst>
                        <a:latin typeface="Calibri" pitchFamily="34" charset="0"/>
                      </a:endParaRPr>
                    </a:p>
                  </a:txBody>
                  <a:tcPr marL="7620" marR="7620" marT="7620" marB="0" anchor="ctr">
                    <a:noFill/>
                  </a:tcPr>
                </a:tc>
              </a:tr>
              <a:tr h="328230">
                <a:tc>
                  <a:txBody>
                    <a:bodyPr/>
                    <a:lstStyle/>
                    <a:p>
                      <a:pPr marL="171450" indent="-171450" algn="ctr" fontAlgn="ctr">
                        <a:buFont typeface="Wingdings" pitchFamily="2" charset="2"/>
                        <a:buChar char="ü"/>
                      </a:pPr>
                      <a:r>
                        <a:rPr lang="es-AR" sz="1600" b="1" u="none" strike="noStrike" dirty="0" smtClean="0">
                          <a:effectLst/>
                          <a:latin typeface="Calibri" pitchFamily="34" charset="0"/>
                        </a:rPr>
                        <a:t>URUGUAY</a:t>
                      </a:r>
                      <a:endParaRPr lang="es-AR" sz="1600" b="1" i="0" u="none" strike="noStrike" dirty="0">
                        <a:solidFill>
                          <a:srgbClr val="000000"/>
                        </a:solidFill>
                        <a:effectLst/>
                        <a:latin typeface="Calibri" pitchFamily="34" charset="0"/>
                      </a:endParaRPr>
                    </a:p>
                  </a:txBody>
                  <a:tcPr marL="7620" marR="7620" marT="7620" marB="0" anchor="ctr">
                    <a:noFill/>
                  </a:tcPr>
                </a:tc>
                <a:tc>
                  <a:txBody>
                    <a:bodyPr/>
                    <a:lstStyle/>
                    <a:p>
                      <a:pPr marL="171450" indent="-171450" algn="ctr" fontAlgn="ctr">
                        <a:buFont typeface="Wingdings" pitchFamily="2" charset="2"/>
                        <a:buChar char="ü"/>
                      </a:pPr>
                      <a:r>
                        <a:rPr lang="es-AR" sz="1600" u="none" strike="noStrike">
                          <a:effectLst/>
                          <a:latin typeface="Calibri" pitchFamily="34" charset="0"/>
                        </a:rPr>
                        <a:t>000-405-4549</a:t>
                      </a:r>
                      <a:endParaRPr lang="es-AR" sz="1600" b="0" i="0" u="none" strike="noStrike">
                        <a:solidFill>
                          <a:srgbClr val="000000"/>
                        </a:solidFill>
                        <a:effectLst/>
                        <a:latin typeface="Calibri" pitchFamily="34" charset="0"/>
                      </a:endParaRPr>
                    </a:p>
                  </a:txBody>
                  <a:tcPr marL="7620" marR="7620" marT="7620" marB="0" anchor="ctr">
                    <a:noFill/>
                  </a:tcPr>
                </a:tc>
              </a:tr>
              <a:tr h="328230">
                <a:tc>
                  <a:txBody>
                    <a:bodyPr/>
                    <a:lstStyle/>
                    <a:p>
                      <a:pPr marL="171450" indent="-171450" algn="ctr" fontAlgn="ctr">
                        <a:buFont typeface="Wingdings" pitchFamily="2" charset="2"/>
                        <a:buChar char="ü"/>
                      </a:pPr>
                      <a:r>
                        <a:rPr lang="es-AR" sz="1600" b="1" u="none" strike="noStrike" dirty="0" smtClean="0">
                          <a:effectLst/>
                          <a:latin typeface="Calibri" pitchFamily="34" charset="0"/>
                        </a:rPr>
                        <a:t>OLIVIA</a:t>
                      </a:r>
                      <a:endParaRPr lang="es-AR" sz="1600" b="1" i="0" u="none" strike="noStrike" dirty="0">
                        <a:solidFill>
                          <a:srgbClr val="000000"/>
                        </a:solidFill>
                        <a:effectLst/>
                        <a:latin typeface="Calibri" pitchFamily="34" charset="0"/>
                      </a:endParaRPr>
                    </a:p>
                  </a:txBody>
                  <a:tcPr marL="7620" marR="7620" marT="7620" marB="0" anchor="ctr">
                    <a:noFill/>
                  </a:tcPr>
                </a:tc>
                <a:tc>
                  <a:txBody>
                    <a:bodyPr/>
                    <a:lstStyle/>
                    <a:p>
                      <a:pPr marL="171450" indent="-171450" algn="ctr" fontAlgn="ctr">
                        <a:buFont typeface="Wingdings" pitchFamily="2" charset="2"/>
                        <a:buChar char="ü"/>
                      </a:pPr>
                      <a:r>
                        <a:rPr lang="es-AR" sz="1600" u="none" strike="noStrike" dirty="0">
                          <a:effectLst/>
                          <a:latin typeface="Calibri" pitchFamily="34" charset="0"/>
                        </a:rPr>
                        <a:t>0800-100-201</a:t>
                      </a:r>
                      <a:endParaRPr lang="es-AR" sz="1600" b="0" i="0" u="none" strike="noStrike" dirty="0">
                        <a:solidFill>
                          <a:srgbClr val="000000"/>
                        </a:solidFill>
                        <a:effectLst/>
                        <a:latin typeface="Calibri" pitchFamily="34" charset="0"/>
                      </a:endParaRPr>
                    </a:p>
                  </a:txBody>
                  <a:tcPr marL="7620" marR="7620" marT="7620" marB="0" anchor="ctr">
                    <a:noFill/>
                  </a:tcPr>
                </a:tc>
              </a:tr>
              <a:tr h="328230">
                <a:tc>
                  <a:txBody>
                    <a:bodyPr/>
                    <a:lstStyle/>
                    <a:p>
                      <a:pPr marL="171450" indent="-171450" algn="ctr" fontAlgn="ctr">
                        <a:buFont typeface="Wingdings" pitchFamily="2" charset="2"/>
                        <a:buChar char="ü"/>
                      </a:pPr>
                      <a:r>
                        <a:rPr lang="es-AR" sz="1600" b="1" u="none" strike="noStrike" dirty="0" smtClean="0">
                          <a:effectLst/>
                          <a:latin typeface="Calibri" pitchFamily="34" charset="0"/>
                        </a:rPr>
                        <a:t>ENTEL</a:t>
                      </a:r>
                      <a:endParaRPr lang="es-AR" sz="1600" b="1" i="0" u="none" strike="noStrike" dirty="0">
                        <a:solidFill>
                          <a:srgbClr val="000000"/>
                        </a:solidFill>
                        <a:effectLst/>
                        <a:latin typeface="Calibri" pitchFamily="34" charset="0"/>
                      </a:endParaRPr>
                    </a:p>
                  </a:txBody>
                  <a:tcPr marL="7620" marR="7620" marT="7620" marB="0" anchor="ctr">
                    <a:noFill/>
                  </a:tcPr>
                </a:tc>
                <a:tc>
                  <a:txBody>
                    <a:bodyPr/>
                    <a:lstStyle/>
                    <a:p>
                      <a:pPr marL="171450" indent="-171450" algn="ctr" fontAlgn="ctr">
                        <a:buFont typeface="Wingdings" pitchFamily="2" charset="2"/>
                        <a:buChar char="ü"/>
                      </a:pPr>
                      <a:r>
                        <a:rPr lang="es-AR" sz="1600" u="none" strike="noStrike" dirty="0">
                          <a:effectLst/>
                          <a:latin typeface="Calibri" pitchFamily="34" charset="0"/>
                        </a:rPr>
                        <a:t>0800-104-5555</a:t>
                      </a:r>
                      <a:endParaRPr lang="es-AR" sz="1600" b="0" i="0" u="none" strike="noStrike" dirty="0">
                        <a:solidFill>
                          <a:srgbClr val="000000"/>
                        </a:solidFill>
                        <a:effectLst/>
                        <a:latin typeface="Calibri" pitchFamily="34" charset="0"/>
                      </a:endParaRPr>
                    </a:p>
                  </a:txBody>
                  <a:tcPr marL="7620" marR="7620" marT="7620" marB="0" anchor="ctr">
                    <a:noFill/>
                  </a:tcPr>
                </a:tc>
              </a:tr>
              <a:tr h="328230">
                <a:tc>
                  <a:txBody>
                    <a:bodyPr/>
                    <a:lstStyle/>
                    <a:p>
                      <a:pPr marL="171450" indent="-171450" algn="ctr" fontAlgn="ctr">
                        <a:buFont typeface="Wingdings" pitchFamily="2" charset="2"/>
                        <a:buChar char="ü"/>
                      </a:pPr>
                      <a:r>
                        <a:rPr lang="es-AR" sz="1600" b="1" u="none" strike="noStrike" dirty="0" smtClean="0">
                          <a:effectLst/>
                          <a:latin typeface="Calibri" pitchFamily="34" charset="0"/>
                        </a:rPr>
                        <a:t>EMBRATEL</a:t>
                      </a:r>
                      <a:endParaRPr lang="es-AR" sz="1600" b="1" i="0" u="none" strike="noStrike" dirty="0">
                        <a:solidFill>
                          <a:srgbClr val="000000"/>
                        </a:solidFill>
                        <a:effectLst/>
                        <a:latin typeface="Calibri" pitchFamily="34" charset="0"/>
                      </a:endParaRPr>
                    </a:p>
                  </a:txBody>
                  <a:tcPr marL="7620" marR="7620" marT="7620" marB="0" anchor="ctr">
                    <a:noFill/>
                  </a:tcPr>
                </a:tc>
                <a:tc>
                  <a:txBody>
                    <a:bodyPr/>
                    <a:lstStyle/>
                    <a:p>
                      <a:pPr marL="171450" indent="-171450" algn="ctr" fontAlgn="ctr">
                        <a:buFont typeface="Wingdings" pitchFamily="2" charset="2"/>
                        <a:buChar char="ü"/>
                      </a:pPr>
                      <a:r>
                        <a:rPr lang="es-AR" sz="1600" u="none" strike="noStrike">
                          <a:effectLst/>
                          <a:latin typeface="Calibri" pitchFamily="34" charset="0"/>
                        </a:rPr>
                        <a:t>0800-892-3680</a:t>
                      </a:r>
                      <a:endParaRPr lang="es-AR" sz="1600" b="0" i="0" u="none" strike="noStrike">
                        <a:solidFill>
                          <a:srgbClr val="000000"/>
                        </a:solidFill>
                        <a:effectLst/>
                        <a:latin typeface="Calibri" pitchFamily="34" charset="0"/>
                      </a:endParaRPr>
                    </a:p>
                  </a:txBody>
                  <a:tcPr marL="7620" marR="7620" marT="7620" marB="0" anchor="ctr">
                    <a:noFill/>
                  </a:tcPr>
                </a:tc>
              </a:tr>
              <a:tr h="328230">
                <a:tc>
                  <a:txBody>
                    <a:bodyPr/>
                    <a:lstStyle/>
                    <a:p>
                      <a:pPr marL="171450" indent="-171450" algn="ctr" fontAlgn="ctr">
                        <a:buFont typeface="Wingdings" pitchFamily="2" charset="2"/>
                        <a:buChar char="ü"/>
                      </a:pPr>
                      <a:r>
                        <a:rPr lang="es-ES" sz="1600" b="1" u="none" strike="noStrike" dirty="0">
                          <a:effectLst/>
                          <a:latin typeface="Calibri" pitchFamily="34" charset="0"/>
                        </a:rPr>
                        <a:t>Cobro revertido </a:t>
                      </a:r>
                      <a:endParaRPr lang="es-AR" sz="1600" b="1" i="0" u="none" strike="noStrike" dirty="0">
                        <a:solidFill>
                          <a:srgbClr val="000000"/>
                        </a:solidFill>
                        <a:effectLst/>
                        <a:latin typeface="Calibri" pitchFamily="34" charset="0"/>
                      </a:endParaRPr>
                    </a:p>
                  </a:txBody>
                  <a:tcPr marL="7620" marR="7620" marT="7620" marB="0" anchor="ctr">
                    <a:noFill/>
                  </a:tcPr>
                </a:tc>
                <a:tc>
                  <a:txBody>
                    <a:bodyPr/>
                    <a:lstStyle/>
                    <a:p>
                      <a:pPr marL="171450" indent="-171450" algn="ctr" fontAlgn="b">
                        <a:buFont typeface="Wingdings" pitchFamily="2" charset="2"/>
                        <a:buChar char="ü"/>
                      </a:pPr>
                      <a:r>
                        <a:rPr lang="es-AR" sz="1600" u="none" strike="noStrike" dirty="0">
                          <a:effectLst/>
                          <a:latin typeface="Calibri" pitchFamily="34" charset="0"/>
                        </a:rPr>
                        <a:t>011-4129-8100 y 0351-4858-321</a:t>
                      </a:r>
                      <a:endParaRPr lang="es-AR" sz="1600" b="0" i="0" u="none" strike="noStrike" dirty="0">
                        <a:solidFill>
                          <a:srgbClr val="000000"/>
                        </a:solidFill>
                        <a:effectLst/>
                        <a:latin typeface="Calibri" pitchFamily="34" charset="0"/>
                      </a:endParaRPr>
                    </a:p>
                  </a:txBody>
                  <a:tcPr marL="7620" marR="7620" marT="7620" marB="0" anchor="ctr">
                    <a:noFill/>
                  </a:tcPr>
                </a:tc>
              </a:tr>
            </a:tbl>
          </a:graphicData>
        </a:graphic>
      </p:graphicFrame>
      <p:pic>
        <p:nvPicPr>
          <p:cNvPr id="6" name="Picture 7"/>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92592" y="725487"/>
            <a:ext cx="6210828" cy="102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1557338" y="80963"/>
            <a:ext cx="89154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eaLnBrk="1" hangingPunct="1">
              <a:defRPr/>
            </a:pPr>
            <a:r>
              <a:rPr lang="es-ES" sz="4000" b="1" spc="-150" dirty="0" smtClean="0">
                <a:solidFill>
                  <a:srgbClr val="262626"/>
                </a:solidFill>
                <a:effectLst>
                  <a:outerShdw blurRad="38100" dist="38100" dir="2700000" algn="tl">
                    <a:srgbClr val="000000">
                      <a:alpha val="43137"/>
                    </a:srgbClr>
                  </a:outerShdw>
                </a:effectLst>
                <a:latin typeface="Calibri" pitchFamily="34" charset="0"/>
              </a:rPr>
              <a:t>    Números telefónicos de acceso</a:t>
            </a:r>
          </a:p>
        </p:txBody>
      </p:sp>
      <p:sp>
        <p:nvSpPr>
          <p:cNvPr id="11" name="10 Rectángulo"/>
          <p:cNvSpPr/>
          <p:nvPr/>
        </p:nvSpPr>
        <p:spPr>
          <a:xfrm>
            <a:off x="700088" y="1268712"/>
            <a:ext cx="7554889" cy="470898"/>
          </a:xfrm>
          <a:prstGeom prst="rect">
            <a:avLst/>
          </a:prstGeom>
        </p:spPr>
        <p:txBody>
          <a:bodyPr wrap="none">
            <a:spAutoFit/>
          </a:bodyPr>
          <a:lstStyle/>
          <a:p>
            <a:pPr marL="457200" indent="-457200">
              <a:lnSpc>
                <a:spcPct val="80000"/>
              </a:lnSpc>
              <a:buClr>
                <a:srgbClr val="FF0000"/>
              </a:buClr>
              <a:buSzPct val="110000"/>
              <a:buFont typeface="Arial" pitchFamily="34" charset="0"/>
              <a:buChar char="•"/>
              <a:defRPr/>
            </a:pPr>
            <a:r>
              <a:rPr lang="es-ES" sz="3000" b="1" dirty="0" smtClean="0">
                <a:effectLst>
                  <a:outerShdw blurRad="38100" dist="38100" dir="2700000" algn="tl">
                    <a:srgbClr val="C0C0C0"/>
                  </a:outerShdw>
                </a:effectLst>
                <a:latin typeface="Calibri" pitchFamily="34" charset="0"/>
                <a:cs typeface="Arial" pitchFamily="34" charset="0"/>
              </a:rPr>
              <a:t>Contacto telefónico desde Países Limítrofes</a:t>
            </a:r>
            <a:endParaRPr lang="es-ES" sz="3000" b="1" dirty="0">
              <a:effectLst>
                <a:outerShdw blurRad="38100" dist="38100" dir="2700000" algn="tl">
                  <a:srgbClr val="C0C0C0"/>
                </a:outerShdw>
              </a:effectLst>
              <a:latin typeface="Calibri" pitchFamily="34" charset="0"/>
              <a:cs typeface="Arial" pitchFamily="34" charset="0"/>
            </a:endParaRPr>
          </a:p>
        </p:txBody>
      </p:sp>
      <p:sp>
        <p:nvSpPr>
          <p:cNvPr id="12" name="11 CuadroTexto"/>
          <p:cNvSpPr txBox="1"/>
          <p:nvPr/>
        </p:nvSpPr>
        <p:spPr>
          <a:xfrm>
            <a:off x="812448" y="1898796"/>
            <a:ext cx="6840912" cy="1200329"/>
          </a:xfrm>
          <a:prstGeom prst="rect">
            <a:avLst/>
          </a:prstGeom>
          <a:noFill/>
        </p:spPr>
        <p:txBody>
          <a:bodyPr wrap="square" rtlCol="0">
            <a:spAutoFit/>
          </a:bodyPr>
          <a:lstStyle/>
          <a:p>
            <a:pPr marL="285750" indent="-285750">
              <a:buFont typeface="Wingdings" pitchFamily="2" charset="2"/>
              <a:buChar char="ü"/>
            </a:pPr>
            <a:r>
              <a:rPr lang="es-ES" dirty="0" smtClean="0">
                <a:latin typeface="Calibri" pitchFamily="34" charset="0"/>
              </a:rPr>
              <a:t>El cliente podrá contactarse con S.O.S desde cualquier punto del país, como también desde los países vecinos según a continuación se detalla:</a:t>
            </a:r>
          </a:p>
          <a:p>
            <a:endParaRPr lang="es-AR" dirty="0"/>
          </a:p>
        </p:txBody>
      </p:sp>
    </p:spTree>
    <p:extLst>
      <p:ext uri="{BB962C8B-B14F-4D97-AF65-F5344CB8AC3E}">
        <p14:creationId xmlns="" xmlns:p14="http://schemas.microsoft.com/office/powerpoint/2010/main" val="581433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5113"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482" name="Rectangle 2"/>
          <p:cNvSpPr>
            <a:spLocks noGrp="1" noChangeArrowheads="1"/>
          </p:cNvSpPr>
          <p:nvPr>
            <p:ph type="title"/>
          </p:nvPr>
        </p:nvSpPr>
        <p:spPr>
          <a:xfrm>
            <a:off x="992188" y="395288"/>
            <a:ext cx="10112375" cy="1412875"/>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 </a:t>
            </a:r>
            <a:r>
              <a:rPr lang="es-ES" sz="4000" b="1" spc="-150" dirty="0" err="1"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Multitraslados</a:t>
            </a:r>
            <a:endPar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9219" name="Rectangle 3"/>
          <p:cNvSpPr>
            <a:spLocks noGrp="1" noChangeArrowheads="1"/>
          </p:cNvSpPr>
          <p:nvPr>
            <p:ph type="body" idx="1"/>
          </p:nvPr>
        </p:nvSpPr>
        <p:spPr>
          <a:xfrm>
            <a:off x="704850" y="1625600"/>
            <a:ext cx="8299450" cy="4143375"/>
          </a:xfrm>
        </p:spPr>
        <p:txBody>
          <a:bodyPr/>
          <a:lstStyle/>
          <a:p>
            <a:pPr algn="just" eaLnBrk="1" hangingPunct="1">
              <a:lnSpc>
                <a:spcPct val="150000"/>
              </a:lnSpc>
              <a:buClr>
                <a:srgbClr val="FF0000"/>
              </a:buClr>
              <a:buSzPct val="110000"/>
              <a:buFont typeface="Arial" pitchFamily="34" charset="0"/>
              <a:buChar char="•"/>
              <a:defRPr/>
            </a:pPr>
            <a:r>
              <a:rPr lang="es-ES" sz="2500" b="1" dirty="0" err="1" smtClean="0">
                <a:effectLst>
                  <a:outerShdw blurRad="38100" dist="38100" dir="2700000" algn="tl">
                    <a:srgbClr val="C0C0C0"/>
                  </a:outerShdw>
                </a:effectLst>
                <a:latin typeface="Calibri" pitchFamily="34" charset="0"/>
              </a:rPr>
              <a:t>Multi</a:t>
            </a:r>
            <a:r>
              <a:rPr lang="es-ES" sz="2500" b="1" dirty="0" smtClean="0">
                <a:effectLst>
                  <a:outerShdw blurRad="38100" dist="38100" dir="2700000" algn="tl">
                    <a:srgbClr val="C0C0C0"/>
                  </a:outerShdw>
                </a:effectLst>
                <a:latin typeface="Calibri" pitchFamily="34" charset="0"/>
              </a:rPr>
              <a:t>-traslados</a:t>
            </a:r>
            <a:r>
              <a:rPr lang="es-ES" dirty="0" smtClean="0">
                <a:effectLst>
                  <a:outerShdw blurRad="38100" dist="38100" dir="2700000" algn="tl">
                    <a:srgbClr val="C0C0C0"/>
                  </a:outerShdw>
                </a:effectLst>
                <a:latin typeface="Calibri" pitchFamily="34" charset="0"/>
              </a:rPr>
              <a:t>: </a:t>
            </a:r>
            <a:r>
              <a:rPr lang="es-ES" sz="1600" dirty="0">
                <a:latin typeface="Calibri" pitchFamily="34" charset="0"/>
              </a:rPr>
              <a:t>C</a:t>
            </a:r>
            <a:r>
              <a:rPr lang="es-ES" sz="1600" dirty="0" smtClean="0">
                <a:latin typeface="Calibri" pitchFamily="34" charset="0"/>
              </a:rPr>
              <a:t>omo en años anteriores, contaremos con unidades de traslados múltiples que desarrollarán frecuencias diarias ó según las demandas que eventualmente se produzcan, contando con las mismas en ciudades como Mar del Plata, </a:t>
            </a:r>
            <a:r>
              <a:rPr lang="es-ES" sz="1600" dirty="0" err="1" smtClean="0">
                <a:latin typeface="Calibri" pitchFamily="34" charset="0"/>
              </a:rPr>
              <a:t>Pinamar</a:t>
            </a:r>
            <a:r>
              <a:rPr lang="es-ES" sz="1600" dirty="0" smtClean="0">
                <a:latin typeface="Calibri" pitchFamily="34" charset="0"/>
              </a:rPr>
              <a:t> (Bs. As.) y Gualeguaychu (Entre Ríos). (centros concentradores de redistribución a sus respectivos destinos).</a:t>
            </a:r>
          </a:p>
          <a:p>
            <a:pPr algn="just" eaLnBrk="1" hangingPunct="1">
              <a:lnSpc>
                <a:spcPct val="150000"/>
              </a:lnSpc>
              <a:buClr>
                <a:srgbClr val="FF0000"/>
              </a:buClr>
              <a:buSzPct val="125000"/>
              <a:buFont typeface="Arial" pitchFamily="34" charset="0"/>
              <a:buChar char="•"/>
              <a:defRPr/>
            </a:pPr>
            <a:r>
              <a:rPr lang="es-ES" sz="2200" dirty="0" smtClean="0">
                <a:effectLst>
                  <a:outerShdw blurRad="38100" dist="38100" dir="2700000" algn="tl">
                    <a:srgbClr val="C0C0C0"/>
                  </a:outerShdw>
                </a:effectLst>
                <a:latin typeface="Calibri" pitchFamily="34" charset="0"/>
              </a:rPr>
              <a:t> </a:t>
            </a:r>
            <a:r>
              <a:rPr lang="es-ES" sz="2200" b="1" dirty="0" smtClean="0">
                <a:effectLst>
                  <a:outerShdw blurRad="38100" dist="38100" dir="2700000" algn="tl">
                    <a:srgbClr val="C0C0C0"/>
                  </a:outerShdw>
                </a:effectLst>
                <a:latin typeface="Calibri" pitchFamily="34" charset="0"/>
              </a:rPr>
              <a:t>El sistema </a:t>
            </a:r>
            <a:r>
              <a:rPr lang="es-ES" sz="2500" b="1" dirty="0" err="1" smtClean="0">
                <a:effectLst>
                  <a:outerShdw blurRad="38100" dist="38100" dir="2700000" algn="tl">
                    <a:srgbClr val="C0C0C0"/>
                  </a:outerShdw>
                </a:effectLst>
                <a:latin typeface="Calibri" pitchFamily="34" charset="0"/>
              </a:rPr>
              <a:t>Multi</a:t>
            </a:r>
            <a:r>
              <a:rPr lang="es-ES" sz="2500" b="1" dirty="0" smtClean="0">
                <a:effectLst>
                  <a:outerShdw blurRad="38100" dist="38100" dir="2700000" algn="tl">
                    <a:srgbClr val="C0C0C0"/>
                  </a:outerShdw>
                </a:effectLst>
                <a:latin typeface="Calibri" pitchFamily="34" charset="0"/>
              </a:rPr>
              <a:t>-traslados:</a:t>
            </a:r>
            <a:r>
              <a:rPr lang="es-ES" sz="2500" dirty="0" smtClean="0">
                <a:effectLst>
                  <a:outerShdw blurRad="38100" dist="38100" dir="2700000" algn="tl">
                    <a:srgbClr val="C0C0C0"/>
                  </a:outerShdw>
                </a:effectLst>
                <a:latin typeface="Calibri" pitchFamily="34" charset="0"/>
              </a:rPr>
              <a:t> </a:t>
            </a:r>
            <a:r>
              <a:rPr lang="es-ES" sz="1600" dirty="0">
                <a:latin typeface="Calibri" pitchFamily="34" charset="0"/>
              </a:rPr>
              <a:t>C</a:t>
            </a:r>
            <a:r>
              <a:rPr lang="es-ES" sz="1600" dirty="0" smtClean="0">
                <a:latin typeface="Calibri" pitchFamily="34" charset="0"/>
              </a:rPr>
              <a:t>omprende etapas de coordinación que agilizan los traslados en rutas congestionadas, evitando así mayor tiempo de espera en el arribo.</a:t>
            </a:r>
          </a:p>
        </p:txBody>
      </p:sp>
      <p:pic>
        <p:nvPicPr>
          <p:cNvPr id="26629" name="Picture 7" descr="Plancha doble"/>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rot="-781486">
            <a:off x="7203779" y="4614209"/>
            <a:ext cx="2105881" cy="17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0" name="Picture 7"/>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991712" y="1002955"/>
            <a:ext cx="6931684" cy="1130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8288"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651" name="Rectangle 3"/>
          <p:cNvSpPr>
            <a:spLocks noGrp="1" noChangeArrowheads="1"/>
          </p:cNvSpPr>
          <p:nvPr>
            <p:ph type="body" idx="1"/>
          </p:nvPr>
        </p:nvSpPr>
        <p:spPr>
          <a:xfrm>
            <a:off x="542925" y="1527175"/>
            <a:ext cx="8915400" cy="4062413"/>
          </a:xfrm>
        </p:spPr>
        <p:txBody>
          <a:bodyPr/>
          <a:lstStyle/>
          <a:p>
            <a:pPr algn="just" eaLnBrk="1" hangingPunct="1">
              <a:lnSpc>
                <a:spcPct val="150000"/>
              </a:lnSpc>
              <a:buClr>
                <a:srgbClr val="FF0000"/>
              </a:buClr>
              <a:buSzPct val="150000"/>
              <a:buFont typeface="Arial" charset="0"/>
              <a:buChar char="•"/>
            </a:pPr>
            <a:r>
              <a:rPr lang="es-ES" sz="1600" smtClean="0">
                <a:latin typeface="Calibri" pitchFamily="34" charset="0"/>
              </a:rPr>
              <a:t>Si un beneficiario se encuentra en tránsito (calles de localidades, o en  ruta), la asistencia será dentro de los parámetros normales de demora. </a:t>
            </a:r>
          </a:p>
          <a:p>
            <a:pPr algn="just" eaLnBrk="1" hangingPunct="1">
              <a:lnSpc>
                <a:spcPct val="150000"/>
              </a:lnSpc>
              <a:buClr>
                <a:srgbClr val="FF0000"/>
              </a:buClr>
              <a:buSzPct val="150000"/>
              <a:buFont typeface="Arial" charset="0"/>
              <a:buChar char="•"/>
            </a:pPr>
            <a:endParaRPr lang="es-ES" sz="800" smtClean="0">
              <a:latin typeface="Calibri" pitchFamily="34" charset="0"/>
            </a:endParaRPr>
          </a:p>
          <a:p>
            <a:pPr algn="just" eaLnBrk="1" hangingPunct="1">
              <a:lnSpc>
                <a:spcPct val="150000"/>
              </a:lnSpc>
              <a:buClr>
                <a:srgbClr val="FF0000"/>
              </a:buClr>
              <a:buSzPct val="150000"/>
              <a:buFont typeface="Arial" charset="0"/>
              <a:buChar char="•"/>
            </a:pPr>
            <a:r>
              <a:rPr lang="es-ES" sz="1600" smtClean="0">
                <a:latin typeface="Calibri" pitchFamily="34" charset="0"/>
              </a:rPr>
              <a:t>Para los casos en que la unidad averiada se encuentre en el domicilio de alojamiento </a:t>
            </a:r>
            <a:r>
              <a:rPr lang="es-ES" sz="1600" u="sng" smtClean="0">
                <a:latin typeface="Calibri" pitchFamily="34" charset="0"/>
              </a:rPr>
              <a:t>se programará</a:t>
            </a:r>
            <a:r>
              <a:rPr lang="es-ES" sz="1600" smtClean="0">
                <a:latin typeface="Calibri" pitchFamily="34" charset="0"/>
              </a:rPr>
              <a:t> el traslado según el horario convenido con el titular. Se fijará ubicación y de esta manera se coordinará la recepción/entrega con la presencia de titular o responsable a cargo del vehículo. Se tomará un inventario de pertenencias del cliente y estado general del vehículo, en todos los casos por tratarse de un traslado sin  presencia del titular.</a:t>
            </a:r>
          </a:p>
          <a:p>
            <a:pPr algn="just" eaLnBrk="1" hangingPunct="1">
              <a:lnSpc>
                <a:spcPct val="150000"/>
              </a:lnSpc>
              <a:buClr>
                <a:srgbClr val="FF0000"/>
              </a:buClr>
              <a:buSzPct val="150000"/>
              <a:buFont typeface="Arial" charset="0"/>
              <a:buChar char="•"/>
            </a:pPr>
            <a:endParaRPr lang="es-ES" sz="800" smtClean="0">
              <a:latin typeface="Calibri" pitchFamily="34" charset="0"/>
            </a:endParaRPr>
          </a:p>
          <a:p>
            <a:pPr algn="just" eaLnBrk="1" hangingPunct="1">
              <a:lnSpc>
                <a:spcPct val="150000"/>
              </a:lnSpc>
              <a:buClr>
                <a:srgbClr val="FF0000"/>
              </a:buClr>
              <a:buSzPct val="150000"/>
              <a:buFont typeface="Arial" charset="0"/>
              <a:buChar char="•"/>
            </a:pPr>
            <a:r>
              <a:rPr lang="es-ES" sz="1600" smtClean="0">
                <a:latin typeface="Calibri" pitchFamily="34" charset="0"/>
              </a:rPr>
              <a:t>Los períodos estipulados de entrega para este tipo de asistencia serán de aproximadamente entre las 48/72 horas posteriores a la recepción del vehículo por parte de S.O.S.</a:t>
            </a:r>
          </a:p>
        </p:txBody>
      </p:sp>
      <p:sp>
        <p:nvSpPr>
          <p:cNvPr id="5" name="Rectangle 2"/>
          <p:cNvSpPr>
            <a:spLocks noGrp="1" noChangeArrowheads="1"/>
          </p:cNvSpPr>
          <p:nvPr>
            <p:ph type="title"/>
          </p:nvPr>
        </p:nvSpPr>
        <p:spPr>
          <a:xfrm>
            <a:off x="1173163" y="277813"/>
            <a:ext cx="10110787" cy="1412875"/>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 </a:t>
            </a:r>
            <a:r>
              <a:rPr lang="es-ES" sz="4000" b="1" spc="-150" dirty="0" err="1"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Multitraslados</a:t>
            </a:r>
            <a:endPar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27653" name="Picture 7"/>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173163" y="908050"/>
            <a:ext cx="7019925" cy="115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9875" y="-261938"/>
            <a:ext cx="10442575"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530" name="Rectangle 1026"/>
          <p:cNvSpPr>
            <a:spLocks noGrp="1" noChangeArrowheads="1"/>
          </p:cNvSpPr>
          <p:nvPr>
            <p:ph type="title"/>
          </p:nvPr>
        </p:nvSpPr>
        <p:spPr>
          <a:xfrm>
            <a:off x="1443038" y="188913"/>
            <a:ext cx="8915400" cy="1139825"/>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Logístico-Limitaciones</a:t>
            </a:r>
          </a:p>
        </p:txBody>
      </p:sp>
      <p:sp>
        <p:nvSpPr>
          <p:cNvPr id="11267" name="Rectangle 1027"/>
          <p:cNvSpPr>
            <a:spLocks noGrp="1" noChangeArrowheads="1"/>
          </p:cNvSpPr>
          <p:nvPr>
            <p:ph type="body" idx="1"/>
          </p:nvPr>
        </p:nvSpPr>
        <p:spPr>
          <a:xfrm>
            <a:off x="273050" y="1290638"/>
            <a:ext cx="9359900" cy="4748212"/>
          </a:xfrm>
        </p:spPr>
        <p:txBody>
          <a:bodyPr/>
          <a:lstStyle/>
          <a:p>
            <a:pPr algn="just" eaLnBrk="1" hangingPunct="1">
              <a:lnSpc>
                <a:spcPct val="150000"/>
              </a:lnSpc>
              <a:buClr>
                <a:srgbClr val="FF0000"/>
              </a:buClr>
              <a:buSzPct val="150000"/>
              <a:buFont typeface="Arial" pitchFamily="34" charset="0"/>
              <a:buChar char="•"/>
              <a:defRPr/>
            </a:pPr>
            <a:r>
              <a:rPr lang="es-ES" sz="2200" b="1" dirty="0" smtClean="0">
                <a:latin typeface="Calibri" pitchFamily="34" charset="0"/>
              </a:rPr>
              <a:t>Caminos en malas condiciones o dificultosos</a:t>
            </a:r>
            <a:r>
              <a:rPr lang="es-ES" sz="2200" dirty="0" smtClean="0">
                <a:latin typeface="Calibri" pitchFamily="34" charset="0"/>
              </a:rPr>
              <a:t>: </a:t>
            </a:r>
            <a:r>
              <a:rPr lang="es-ES" sz="1600" dirty="0" smtClean="0">
                <a:latin typeface="Calibri" pitchFamily="34" charset="0"/>
              </a:rPr>
              <a:t>Ripio, barro, nieve, hielo, de cornisa, con o sin pavimentar. En estos casos, mientras exista un prestador de acuerdo a brindarlo en este grado de dificultad, el servicio se brindará con la diferencia de costo a cargo del beneficiario, aclarando la imposibilidad de tramitar reintegro. </a:t>
            </a:r>
            <a:r>
              <a:rPr lang="es-ES" sz="1600" u="sng" dirty="0" smtClean="0">
                <a:latin typeface="Calibri" pitchFamily="34" charset="0"/>
              </a:rPr>
              <a:t>Se adjunta nómina</a:t>
            </a:r>
            <a:r>
              <a:rPr lang="es-ES" sz="1600" dirty="0" smtClean="0">
                <a:latin typeface="Calibri" pitchFamily="34" charset="0"/>
              </a:rPr>
              <a:t> </a:t>
            </a:r>
            <a:endParaRPr lang="es-ES" sz="1600" dirty="0" smtClean="0">
              <a:solidFill>
                <a:srgbClr val="FF0000"/>
              </a:solidFill>
              <a:latin typeface="Calibri" pitchFamily="34" charset="0"/>
            </a:endParaRPr>
          </a:p>
          <a:p>
            <a:pPr algn="just" eaLnBrk="1" hangingPunct="1">
              <a:lnSpc>
                <a:spcPct val="90000"/>
              </a:lnSpc>
              <a:buClr>
                <a:srgbClr val="FF0000"/>
              </a:buClr>
              <a:buSzPct val="150000"/>
              <a:buFont typeface="Arial" pitchFamily="34" charset="0"/>
              <a:buChar char="•"/>
              <a:defRPr/>
            </a:pPr>
            <a:endParaRPr lang="es-ES" sz="1000" b="1" u="sng" dirty="0" smtClean="0">
              <a:latin typeface="Calibri" pitchFamily="34" charset="0"/>
            </a:endParaRPr>
          </a:p>
          <a:p>
            <a:pPr algn="just" eaLnBrk="1" hangingPunct="1">
              <a:lnSpc>
                <a:spcPct val="150000"/>
              </a:lnSpc>
              <a:buClr>
                <a:srgbClr val="FF0000"/>
              </a:buClr>
              <a:buSzPct val="150000"/>
              <a:buFont typeface="Arial" pitchFamily="34" charset="0"/>
              <a:buChar char="•"/>
              <a:defRPr/>
            </a:pPr>
            <a:r>
              <a:rPr lang="es-ES" sz="2200" b="1" dirty="0" smtClean="0">
                <a:latin typeface="Calibri" pitchFamily="34" charset="0"/>
              </a:rPr>
              <a:t>Vehículos con dimensiones límites</a:t>
            </a:r>
            <a:r>
              <a:rPr lang="es-ES" sz="2200" dirty="0" smtClean="0">
                <a:effectLst>
                  <a:outerShdw blurRad="38100" dist="38100" dir="2700000" algn="tl">
                    <a:srgbClr val="C0C0C0"/>
                  </a:outerShdw>
                </a:effectLst>
                <a:latin typeface="Calibri" pitchFamily="34" charset="0"/>
              </a:rPr>
              <a:t>:</a:t>
            </a:r>
            <a:r>
              <a:rPr lang="es-ES" sz="2200" dirty="0" smtClean="0">
                <a:latin typeface="Calibri" pitchFamily="34" charset="0"/>
              </a:rPr>
              <a:t> </a:t>
            </a:r>
            <a:r>
              <a:rPr lang="es-ES" sz="1600" dirty="0" smtClean="0">
                <a:latin typeface="Calibri" pitchFamily="34" charset="0"/>
              </a:rPr>
              <a:t>Vehículos cuyas dimensiones exceden o limitan la capacidad de traslado, largo y alto (y que se encuentran excluidos del servicio) En estos casos, y asumiendo que no se cuenta con la unidad capacitada para estos traslados, lo que lleva a estar fuera de las normas de tránsito y de cobertura de seguros, se tramitara el servicio con el prestador disponible que cuente con una unidad acorde a estas dimensiones, y de existir un costo adicional, el mismo será a cargo del beneficiario, aclarando la imposibilidad de tramitar reintegro. </a:t>
            </a:r>
            <a:endParaRPr lang="es-ES" sz="1600" dirty="0" smtClean="0">
              <a:solidFill>
                <a:srgbClr val="FF0000"/>
              </a:solidFill>
              <a:latin typeface="Calibri" pitchFamily="34" charset="0"/>
            </a:endParaRPr>
          </a:p>
        </p:txBody>
      </p:sp>
      <p:sp>
        <p:nvSpPr>
          <p:cNvPr id="28677" name="Rectangle 1028"/>
          <p:cNvSpPr>
            <a:spLocks noChangeArrowheads="1"/>
          </p:cNvSpPr>
          <p:nvPr/>
        </p:nvSpPr>
        <p:spPr bwMode="auto">
          <a:xfrm>
            <a:off x="1084263" y="3806825"/>
            <a:ext cx="83693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s-ES" b="1">
              <a:latin typeface="Comic Sans MS" pitchFamily="66" charset="0"/>
            </a:endParaRPr>
          </a:p>
          <a:p>
            <a:pPr algn="just" eaLnBrk="0" hangingPunct="0">
              <a:buClr>
                <a:schemeClr val="accent2"/>
              </a:buClr>
              <a:buFont typeface="Monotype Sorts" pitchFamily="2" charset="2"/>
              <a:buNone/>
            </a:pPr>
            <a:endParaRPr lang="es-ES" sz="2400" b="1">
              <a:latin typeface="Comic Sans MS" pitchFamily="66" charset="0"/>
            </a:endParaRPr>
          </a:p>
        </p:txBody>
      </p:sp>
      <p:pic>
        <p:nvPicPr>
          <p:cNvPr id="28678" name="Picture 7"/>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442532" y="815975"/>
            <a:ext cx="6480864" cy="105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9875" y="-261938"/>
            <a:ext cx="10442575"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291" name="Rectangle 3"/>
          <p:cNvSpPr>
            <a:spLocks noGrp="1" noChangeArrowheads="1"/>
          </p:cNvSpPr>
          <p:nvPr>
            <p:ph type="body" idx="1"/>
          </p:nvPr>
        </p:nvSpPr>
        <p:spPr>
          <a:xfrm>
            <a:off x="452438" y="2078038"/>
            <a:ext cx="9026525" cy="4321175"/>
          </a:xfrm>
        </p:spPr>
        <p:txBody>
          <a:bodyPr/>
          <a:lstStyle/>
          <a:p>
            <a:pPr algn="just" eaLnBrk="1" hangingPunct="1">
              <a:lnSpc>
                <a:spcPct val="150000"/>
              </a:lnSpc>
              <a:buClr>
                <a:srgbClr val="FF0000"/>
              </a:buClr>
              <a:buSzPct val="150000"/>
              <a:buFont typeface="Arial" pitchFamily="34" charset="0"/>
              <a:buChar char="•"/>
              <a:defRPr/>
            </a:pPr>
            <a:r>
              <a:rPr lang="es-ES" sz="2200" b="1" dirty="0" smtClean="0">
                <a:effectLst>
                  <a:outerShdw blurRad="38100" dist="38100" dir="2700000" algn="tl">
                    <a:srgbClr val="C0C0C0"/>
                  </a:outerShdw>
                </a:effectLst>
                <a:latin typeface="Calibri" pitchFamily="34" charset="0"/>
              </a:rPr>
              <a:t>Traslados programados:</a:t>
            </a:r>
            <a:r>
              <a:rPr lang="es-ES" sz="2200" dirty="0" smtClean="0">
                <a:latin typeface="Calibri" pitchFamily="34" charset="0"/>
              </a:rPr>
              <a:t> </a:t>
            </a:r>
            <a:r>
              <a:rPr lang="es-ES" sz="1600" dirty="0">
                <a:latin typeface="Calibri" pitchFamily="34" charset="0"/>
              </a:rPr>
              <a:t>T</a:t>
            </a:r>
            <a:r>
              <a:rPr lang="es-ES" sz="1600" dirty="0" smtClean="0">
                <a:latin typeface="Calibri" pitchFamily="34" charset="0"/>
              </a:rPr>
              <a:t>odo servicio que implique un traslado superior a los 150 kilómetros podrá ser programado por SOS para realizarlo dentro de las 72 hs. de haber sido solicitado. Esto nos permitirá aprovechar al máximo los cruces de unidades que van o vienen vacías, e implementar una logística con los traslados múltiples (mosquitos y planchas dobles) que nos permita un máximo aprovechamiento de los recursos. </a:t>
            </a:r>
          </a:p>
          <a:p>
            <a:pPr algn="just" eaLnBrk="1" hangingPunct="1">
              <a:buClr>
                <a:srgbClr val="FF0000"/>
              </a:buClr>
              <a:buSzPct val="150000"/>
              <a:buFont typeface="Arial" pitchFamily="34" charset="0"/>
              <a:buChar char="•"/>
              <a:defRPr/>
            </a:pPr>
            <a:endParaRPr lang="es-ES" sz="1000" b="1" u="sng" dirty="0" smtClean="0">
              <a:latin typeface="Calibri" pitchFamily="34" charset="0"/>
            </a:endParaRPr>
          </a:p>
          <a:p>
            <a:pPr eaLnBrk="1" hangingPunct="1">
              <a:buClr>
                <a:srgbClr val="FF0000"/>
              </a:buClr>
              <a:buSzPct val="150000"/>
              <a:buFont typeface="Arial" pitchFamily="34" charset="0"/>
              <a:buChar char="•"/>
              <a:defRPr/>
            </a:pPr>
            <a:endParaRPr lang="es-ES_tradnl" sz="2000" dirty="0" smtClean="0">
              <a:solidFill>
                <a:srgbClr val="FF0000"/>
              </a:solidFill>
              <a:latin typeface="Calibri" pitchFamily="34" charset="0"/>
            </a:endParaRPr>
          </a:p>
        </p:txBody>
      </p:sp>
      <p:sp>
        <p:nvSpPr>
          <p:cNvPr id="5" name="Rectangle 1026"/>
          <p:cNvSpPr>
            <a:spLocks noGrp="1" noChangeArrowheads="1"/>
          </p:cNvSpPr>
          <p:nvPr>
            <p:ph type="title"/>
          </p:nvPr>
        </p:nvSpPr>
        <p:spPr>
          <a:xfrm>
            <a:off x="1352550" y="309563"/>
            <a:ext cx="8915400" cy="1139825"/>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Logístico-Limitaciones</a:t>
            </a:r>
          </a:p>
        </p:txBody>
      </p:sp>
      <p:pic>
        <p:nvPicPr>
          <p:cNvPr id="29701" name="Picture 7"/>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352075" y="908051"/>
            <a:ext cx="6571321" cy="108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5113"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578" name="Rectangle 2"/>
          <p:cNvSpPr>
            <a:spLocks noGrp="1" noChangeArrowheads="1"/>
          </p:cNvSpPr>
          <p:nvPr>
            <p:ph type="title"/>
          </p:nvPr>
        </p:nvSpPr>
        <p:spPr>
          <a:xfrm>
            <a:off x="992188" y="215900"/>
            <a:ext cx="11830050" cy="1412875"/>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 Procedimiento</a:t>
            </a:r>
          </a:p>
        </p:txBody>
      </p:sp>
      <p:sp>
        <p:nvSpPr>
          <p:cNvPr id="13315" name="Rectangle 3"/>
          <p:cNvSpPr>
            <a:spLocks noGrp="1" noChangeArrowheads="1"/>
          </p:cNvSpPr>
          <p:nvPr>
            <p:ph type="body" idx="1"/>
          </p:nvPr>
        </p:nvSpPr>
        <p:spPr>
          <a:xfrm>
            <a:off x="157163" y="1166813"/>
            <a:ext cx="9542462" cy="4297362"/>
          </a:xfrm>
        </p:spPr>
        <p:txBody>
          <a:bodyPr/>
          <a:lstStyle/>
          <a:p>
            <a:pPr algn="just" eaLnBrk="1" hangingPunct="1">
              <a:lnSpc>
                <a:spcPct val="150000"/>
              </a:lnSpc>
              <a:buClr>
                <a:srgbClr val="FF0000"/>
              </a:buClr>
              <a:buSzPct val="150000"/>
              <a:buFont typeface="Arial" pitchFamily="34" charset="0"/>
              <a:buChar char="•"/>
              <a:defRPr/>
            </a:pPr>
            <a:r>
              <a:rPr lang="es-ES" sz="2200" b="1" dirty="0" smtClean="0">
                <a:latin typeface="Calibri" pitchFamily="34" charset="0"/>
              </a:rPr>
              <a:t>1)</a:t>
            </a:r>
            <a:r>
              <a:rPr lang="es-ES" sz="2200" dirty="0" smtClean="0">
                <a:latin typeface="Calibri" pitchFamily="34" charset="0"/>
              </a:rPr>
              <a:t> </a:t>
            </a:r>
            <a:r>
              <a:rPr lang="es-ES" sz="2200" b="1" dirty="0" smtClean="0">
                <a:latin typeface="Calibri" pitchFamily="34" charset="0"/>
              </a:rPr>
              <a:t>Solicitud del servicio en ciudades con infraestructura</a:t>
            </a:r>
            <a:r>
              <a:rPr lang="es-ES" sz="2200" dirty="0" smtClean="0">
                <a:latin typeface="Calibri" pitchFamily="34" charset="0"/>
              </a:rPr>
              <a:t>: </a:t>
            </a:r>
            <a:r>
              <a:rPr lang="es-ES" sz="1600" dirty="0" smtClean="0">
                <a:latin typeface="Calibri" pitchFamily="34" charset="0"/>
              </a:rPr>
              <a:t>Siempre se agotarán las instancias de talleres y los límites máximos de costos establecidos para cualquier reparación, </a:t>
            </a:r>
            <a:r>
              <a:rPr lang="es-ES" sz="1600" b="1" dirty="0" smtClean="0">
                <a:latin typeface="Calibri" pitchFamily="34" charset="0"/>
              </a:rPr>
              <a:t>$ 4.000</a:t>
            </a:r>
            <a:r>
              <a:rPr lang="es-ES" sz="1600" dirty="0" smtClean="0">
                <a:latin typeface="Calibri" pitchFamily="34" charset="0"/>
              </a:rPr>
              <a:t>.- Superadas estas dos instancias, y cuando la localidad se encuentre en ruta de transporte múltiple o plataforma doble, se programara para estos dentro de las 72 hs. </a:t>
            </a:r>
          </a:p>
          <a:p>
            <a:pPr algn="just" eaLnBrk="1" hangingPunct="1">
              <a:lnSpc>
                <a:spcPct val="90000"/>
              </a:lnSpc>
              <a:buClr>
                <a:srgbClr val="FF0000"/>
              </a:buClr>
              <a:buSzPct val="150000"/>
              <a:buFont typeface="Arial" pitchFamily="34" charset="0"/>
              <a:buChar char="•"/>
              <a:defRPr/>
            </a:pPr>
            <a:endParaRPr lang="es-ES" sz="1000" dirty="0" smtClean="0">
              <a:effectLst>
                <a:outerShdw blurRad="38100" dist="38100" dir="2700000" algn="tl">
                  <a:srgbClr val="C0C0C0"/>
                </a:outerShdw>
              </a:effectLst>
              <a:latin typeface="Calibri" pitchFamily="34" charset="0"/>
            </a:endParaRPr>
          </a:p>
          <a:p>
            <a:pPr algn="just" eaLnBrk="1" hangingPunct="1">
              <a:lnSpc>
                <a:spcPct val="150000"/>
              </a:lnSpc>
              <a:buClr>
                <a:srgbClr val="FF0000"/>
              </a:buClr>
              <a:buSzPct val="150000"/>
              <a:buFont typeface="Arial" pitchFamily="34" charset="0"/>
              <a:buChar char="•"/>
              <a:defRPr/>
            </a:pPr>
            <a:r>
              <a:rPr lang="es-ES" sz="2200" b="1" dirty="0" smtClean="0">
                <a:latin typeface="Calibri" pitchFamily="34" charset="0"/>
              </a:rPr>
              <a:t>2) Solicitud del servicio en ruta:</a:t>
            </a:r>
            <a:r>
              <a:rPr lang="es-ES" sz="2200" dirty="0" smtClean="0">
                <a:latin typeface="Calibri" pitchFamily="34" charset="0"/>
              </a:rPr>
              <a:t> </a:t>
            </a:r>
            <a:r>
              <a:rPr lang="es-ES" sz="1600" dirty="0" smtClean="0">
                <a:latin typeface="Calibri" pitchFamily="34" charset="0"/>
              </a:rPr>
              <a:t>Se ofrecerá transporte a la localidad más cercana con infraestructura o que contenga talleres de la red Bosch, o bien al lugar que indique el asegurado, dentro de los 100 kms lineales mínimos. Luego se aplicará análisis similar punto anterior. El resultado ofrece dos opciones: a) se repara, b) no se repara y se programa si el kilometraje a recorrer es superior a los 150 km. De lo contrario, traslada la misma grúa que inició hasta finalizar el </a:t>
            </a:r>
            <a:r>
              <a:rPr lang="es-ES" sz="1600" dirty="0" err="1" smtClean="0">
                <a:latin typeface="Calibri" pitchFamily="34" charset="0"/>
              </a:rPr>
              <a:t>svc</a:t>
            </a:r>
            <a:r>
              <a:rPr lang="es-ES" sz="1600" dirty="0" smtClean="0">
                <a:latin typeface="Calibri" pitchFamily="34" charset="0"/>
              </a:rPr>
              <a:t>., o se aplican las opciones de transportes múltiples del punto 1.</a:t>
            </a:r>
          </a:p>
          <a:p>
            <a:pPr eaLnBrk="1" hangingPunct="1">
              <a:lnSpc>
                <a:spcPct val="90000"/>
              </a:lnSpc>
              <a:buClr>
                <a:srgbClr val="FF0000"/>
              </a:buClr>
              <a:buSzPct val="150000"/>
              <a:buFont typeface="Arial" pitchFamily="34" charset="0"/>
              <a:buChar char="•"/>
              <a:defRPr/>
            </a:pPr>
            <a:endParaRPr lang="es-ES" sz="2000" dirty="0" smtClean="0">
              <a:latin typeface="Calibri" pitchFamily="34" charset="0"/>
            </a:endParaRPr>
          </a:p>
          <a:p>
            <a:pPr eaLnBrk="1" hangingPunct="1">
              <a:lnSpc>
                <a:spcPct val="90000"/>
              </a:lnSpc>
              <a:buClr>
                <a:srgbClr val="FF0000"/>
              </a:buClr>
              <a:buSzPct val="150000"/>
              <a:buFont typeface="Arial" pitchFamily="34" charset="0"/>
              <a:buChar char="•"/>
              <a:defRPr/>
            </a:pPr>
            <a:endParaRPr lang="es-ES" sz="1600" dirty="0" smtClean="0">
              <a:latin typeface="Calibri" pitchFamily="34" charset="0"/>
            </a:endParaRPr>
          </a:p>
        </p:txBody>
      </p:sp>
      <p:pic>
        <p:nvPicPr>
          <p:cNvPr id="30725" name="Picture 7"/>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01700" y="819150"/>
            <a:ext cx="7202488" cy="117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5113"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747" name="Rectangle 3"/>
          <p:cNvSpPr>
            <a:spLocks noGrp="1" noChangeArrowheads="1"/>
          </p:cNvSpPr>
          <p:nvPr>
            <p:ph type="body" idx="1"/>
          </p:nvPr>
        </p:nvSpPr>
        <p:spPr>
          <a:xfrm>
            <a:off x="273050" y="909638"/>
            <a:ext cx="9271000" cy="4859337"/>
          </a:xfrm>
        </p:spPr>
        <p:txBody>
          <a:bodyPr/>
          <a:lstStyle/>
          <a:p>
            <a:pPr algn="just" eaLnBrk="1" hangingPunct="1">
              <a:lnSpc>
                <a:spcPct val="150000"/>
              </a:lnSpc>
              <a:buClr>
                <a:srgbClr val="FF0000"/>
              </a:buClr>
              <a:buSzPct val="110000"/>
              <a:buFont typeface="Arial" charset="0"/>
              <a:buChar char="•"/>
            </a:pPr>
            <a:r>
              <a:rPr lang="es-ES" sz="2200" b="1" dirty="0" smtClean="0">
                <a:latin typeface="Calibri" pitchFamily="34" charset="0"/>
              </a:rPr>
              <a:t>3) Solicitud del servicio en ruta con distancia a su localidad de origen inferior a los 150 kilómetros:</a:t>
            </a:r>
            <a:r>
              <a:rPr lang="es-ES" sz="2200" dirty="0" smtClean="0">
                <a:latin typeface="Calibri" pitchFamily="34" charset="0"/>
              </a:rPr>
              <a:t> </a:t>
            </a:r>
            <a:r>
              <a:rPr lang="es-ES" sz="1600" dirty="0" smtClean="0">
                <a:latin typeface="Calibri" pitchFamily="34" charset="0"/>
              </a:rPr>
              <a:t>Si no existe una localidad con infraestructura cuya distancia, en el sentido de marcha, este a menos de la mitad de la distancia a recorrer, se trasladará a su localidad de origen. De lo contrario se tratará de reparar en esta, siempre dentro de las condiciones de tiempo y costo estipuladas en el punto 1. </a:t>
            </a:r>
            <a:endParaRPr lang="es-ES" sz="1000" dirty="0" smtClean="0">
              <a:latin typeface="Calibri" pitchFamily="34" charset="0"/>
            </a:endParaRPr>
          </a:p>
          <a:p>
            <a:pPr algn="just" eaLnBrk="1" hangingPunct="1">
              <a:lnSpc>
                <a:spcPct val="150000"/>
              </a:lnSpc>
              <a:buClr>
                <a:srgbClr val="FF0000"/>
              </a:buClr>
              <a:buSzPct val="110000"/>
              <a:buFont typeface="Arial" charset="0"/>
              <a:buChar char="•"/>
            </a:pPr>
            <a:r>
              <a:rPr lang="es-ES" sz="2200" b="1" dirty="0" smtClean="0">
                <a:latin typeface="Calibri" pitchFamily="34" charset="0"/>
              </a:rPr>
              <a:t>4) Servicios condicionados por fechas y/o localización particulares:</a:t>
            </a:r>
            <a:r>
              <a:rPr lang="es-ES" sz="2200" dirty="0" smtClean="0">
                <a:latin typeface="Calibri" pitchFamily="34" charset="0"/>
              </a:rPr>
              <a:t> </a:t>
            </a:r>
            <a:r>
              <a:rPr lang="es-ES" sz="1600" dirty="0">
                <a:latin typeface="Calibri" pitchFamily="34" charset="0"/>
              </a:rPr>
              <a:t>S</a:t>
            </a:r>
            <a:r>
              <a:rPr lang="es-ES" sz="1600" dirty="0" smtClean="0">
                <a:latin typeface="Calibri" pitchFamily="34" charset="0"/>
              </a:rPr>
              <a:t>on los que se ven afectados por condiciones climáticas, falta o escasez de combustibles, zonas aisladas y con bajo índice de prestadores (zonas aisladas y deshabitadas), interrupción de la libre circulación por huelgas o piquetes, rutas con altas densidad de tránsito en temporada vacacional, zonas de inseguridad social (villas de emergencias) etc. En estos casos no se podrán garantizar demoras lógicas y como así tampoco cubrir servicios adicionales (viajeros ya que los mismos están siempre limitados por las circunstancias mencionadas). </a:t>
            </a:r>
          </a:p>
          <a:p>
            <a:pPr algn="just" eaLnBrk="1" hangingPunct="1">
              <a:lnSpc>
                <a:spcPct val="80000"/>
              </a:lnSpc>
              <a:buClr>
                <a:srgbClr val="FF0000"/>
              </a:buClr>
              <a:buSzPct val="110000"/>
              <a:buFont typeface="Wingdings" pitchFamily="2" charset="2"/>
              <a:buChar char="§"/>
            </a:pPr>
            <a:endParaRPr lang="es-ES" sz="2000" dirty="0" smtClean="0">
              <a:latin typeface="Calibri" pitchFamily="34" charset="0"/>
            </a:endParaRPr>
          </a:p>
          <a:p>
            <a:pPr algn="just" eaLnBrk="1" hangingPunct="1">
              <a:lnSpc>
                <a:spcPct val="80000"/>
              </a:lnSpc>
              <a:buClr>
                <a:srgbClr val="FF0000"/>
              </a:buClr>
              <a:buSzPct val="110000"/>
              <a:buFont typeface="Wingdings" pitchFamily="2" charset="2"/>
              <a:buChar char="§"/>
            </a:pPr>
            <a:endParaRPr lang="es-ES" sz="2000" dirty="0" smtClean="0">
              <a:latin typeface="Calibri" pitchFamily="34" charset="0"/>
            </a:endParaRPr>
          </a:p>
        </p:txBody>
      </p:sp>
      <p:sp>
        <p:nvSpPr>
          <p:cNvPr id="24578" name="Rectangle 2"/>
          <p:cNvSpPr>
            <a:spLocks noChangeArrowheads="1"/>
          </p:cNvSpPr>
          <p:nvPr/>
        </p:nvSpPr>
        <p:spPr bwMode="auto">
          <a:xfrm>
            <a:off x="954088" y="98425"/>
            <a:ext cx="11830050" cy="1412875"/>
          </a:xfrm>
          <a:prstGeom prst="rect">
            <a:avLst/>
          </a:prstGeom>
          <a:noFill/>
          <a:ln w="9525">
            <a:noFill/>
            <a:miter lim="800000"/>
            <a:headEnd/>
            <a:tailEnd/>
          </a:ln>
        </p:spPr>
        <p:txBody>
          <a:bodyPr/>
          <a:lstStyle/>
          <a:p>
            <a:pPr>
              <a:defRPr/>
            </a:pPr>
            <a:r>
              <a:rPr lang="es-ES" sz="4000" b="1" kern="0" spc="-150" dirty="0">
                <a:solidFill>
                  <a:schemeClr val="tx1">
                    <a:lumMod val="85000"/>
                    <a:lumOff val="15000"/>
                  </a:schemeClr>
                </a:solidFill>
                <a:effectLst>
                  <a:outerShdw blurRad="38100" dist="38100" dir="2700000" algn="tl">
                    <a:srgbClr val="000000">
                      <a:alpha val="43137"/>
                    </a:srgbClr>
                  </a:outerShdw>
                </a:effectLst>
                <a:latin typeface="Calibri" pitchFamily="34" charset="0"/>
                <a:ea typeface="+mj-ea"/>
                <a:cs typeface="Calibri" pitchFamily="34" charset="0"/>
              </a:rPr>
              <a:t>Desarrollo Logístico- Procedimiento</a:t>
            </a:r>
          </a:p>
        </p:txBody>
      </p:sp>
      <p:pic>
        <p:nvPicPr>
          <p:cNvPr id="31749" name="Picture 7"/>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01700" y="701675"/>
            <a:ext cx="7202488" cy="117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7800" y="-155575"/>
            <a:ext cx="10261600" cy="7234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8283575" y="277813"/>
            <a:ext cx="1517650" cy="1049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1"/>
          <p:cNvSpPr>
            <a:spLocks noChangeArrowheads="1"/>
          </p:cNvSpPr>
          <p:nvPr/>
        </p:nvSpPr>
        <p:spPr bwMode="auto">
          <a:xfrm>
            <a:off x="2401888" y="4356100"/>
            <a:ext cx="7504112" cy="1616075"/>
          </a:xfrm>
          <a:prstGeom prst="rect">
            <a:avLst/>
          </a:prstGeom>
          <a:noFill/>
          <a:ln>
            <a:noFill/>
          </a:ln>
          <a:extLst/>
        </p:spPr>
        <p:txBody>
          <a:bodyPr anchor="ctr">
            <a:spAutoFit/>
          </a:bodyPr>
          <a:lstStyle/>
          <a:p>
            <a:pPr>
              <a:defRPr/>
            </a:pPr>
            <a:r>
              <a:rPr lang="es-ES" sz="1900" b="1" dirty="0">
                <a:latin typeface="Calibri" pitchFamily="34" charset="0"/>
                <a:ea typeface="Calibri" pitchFamily="34" charset="0"/>
                <a:cs typeface="Calibri" pitchFamily="34" charset="0"/>
              </a:rPr>
              <a:t>Córdoba</a:t>
            </a:r>
            <a:r>
              <a:rPr lang="es-ES" sz="1600" b="1" dirty="0">
                <a:latin typeface="Calibri" pitchFamily="34" charset="0"/>
                <a:ea typeface="Calibri" pitchFamily="34" charset="0"/>
                <a:cs typeface="Calibri" pitchFamily="34" charset="0"/>
              </a:rPr>
              <a:t> </a:t>
            </a:r>
            <a:r>
              <a:rPr lang="es-ES" sz="1600" dirty="0">
                <a:latin typeface="Calibri" pitchFamily="34" charset="0"/>
                <a:ea typeface="Calibri" pitchFamily="34" charset="0"/>
                <a:cs typeface="Calibri" pitchFamily="34" charset="0"/>
              </a:rPr>
              <a:t> </a:t>
            </a:r>
          </a:p>
          <a:p>
            <a:pPr marL="285750" indent="-285750" eaLnBrk="0" hangingPunct="0">
              <a:buClr>
                <a:srgbClr val="FF0000"/>
              </a:buClr>
              <a:buSzPct val="130000"/>
              <a:buFont typeface="Arial" pitchFamily="34" charset="0"/>
              <a:buChar char="•"/>
              <a:defRPr/>
            </a:pPr>
            <a:r>
              <a:rPr lang="es-ES" sz="1600" dirty="0">
                <a:latin typeface="Calibri" pitchFamily="34" charset="0"/>
                <a:ea typeface="Calibri" pitchFamily="34" charset="0"/>
                <a:cs typeface="Calibri" pitchFamily="34" charset="0"/>
              </a:rPr>
              <a:t>Traslado: 55</a:t>
            </a:r>
          </a:p>
          <a:p>
            <a:pPr marL="285750" indent="-285750" eaLnBrk="0" hangingPunct="0">
              <a:buClr>
                <a:srgbClr val="FF0000"/>
              </a:buClr>
              <a:buSzPct val="130000"/>
              <a:buFont typeface="Arial" pitchFamily="34" charset="0"/>
              <a:buChar char="•"/>
              <a:defRPr/>
            </a:pPr>
            <a:r>
              <a:rPr lang="es-ES" sz="1600" dirty="0">
                <a:latin typeface="Calibri" pitchFamily="34" charset="0"/>
                <a:ea typeface="Calibri" pitchFamily="34" charset="0"/>
                <a:cs typeface="Calibri" pitchFamily="34" charset="0"/>
              </a:rPr>
              <a:t>Duales - Pick Up DC C/ Tenedor</a:t>
            </a:r>
          </a:p>
          <a:p>
            <a:pPr eaLnBrk="0" hangingPunct="0">
              <a:buClr>
                <a:srgbClr val="FF0000"/>
              </a:buClr>
              <a:buSzPct val="130000"/>
              <a:defRPr/>
            </a:pPr>
            <a:r>
              <a:rPr lang="es-ES" sz="1600" dirty="0">
                <a:latin typeface="Calibri" pitchFamily="34" charset="0"/>
                <a:ea typeface="Calibri" pitchFamily="34" charset="0"/>
                <a:cs typeface="Calibri" pitchFamily="34" charset="0"/>
              </a:rPr>
              <a:t> RAM 1500 – Ford Ranger – Toyota Hilux: 3</a:t>
            </a:r>
          </a:p>
          <a:p>
            <a:pPr marL="285750" indent="-285750" eaLnBrk="0" hangingPunct="0">
              <a:buClr>
                <a:srgbClr val="FF0000"/>
              </a:buClr>
              <a:buSzPct val="130000"/>
              <a:buFont typeface="Arial" pitchFamily="34" charset="0"/>
              <a:buChar char="•"/>
              <a:defRPr/>
            </a:pPr>
            <a:r>
              <a:rPr lang="es-ES" sz="1600" dirty="0">
                <a:latin typeface="Calibri" pitchFamily="34" charset="0"/>
                <a:ea typeface="Calibri" pitchFamily="34" charset="0"/>
                <a:cs typeface="Calibri" pitchFamily="34" charset="0"/>
              </a:rPr>
              <a:t>Mecánica: 24  </a:t>
            </a:r>
          </a:p>
          <a:p>
            <a:pPr eaLnBrk="0" hangingPunct="0">
              <a:defRPr/>
            </a:pPr>
            <a:endParaRPr lang="es-ES" sz="1600" dirty="0">
              <a:latin typeface="Calibri" pitchFamily="34" charset="0"/>
              <a:ea typeface="Calibri" pitchFamily="34" charset="0"/>
              <a:cs typeface="Calibri" pitchFamily="34" charset="0"/>
            </a:endParaRPr>
          </a:p>
        </p:txBody>
      </p:sp>
      <p:sp>
        <p:nvSpPr>
          <p:cNvPr id="9" name="Rectangle 2"/>
          <p:cNvSpPr>
            <a:spLocks noChangeArrowheads="1"/>
          </p:cNvSpPr>
          <p:nvPr/>
        </p:nvSpPr>
        <p:spPr bwMode="auto">
          <a:xfrm>
            <a:off x="274638" y="4086225"/>
            <a:ext cx="3571875" cy="846138"/>
          </a:xfrm>
          <a:prstGeom prst="rect">
            <a:avLst/>
          </a:prstGeom>
          <a:noFill/>
          <a:ln>
            <a:noFill/>
          </a:ln>
          <a:extLst/>
        </p:spPr>
        <p:txBody>
          <a:bodyPr anchor="ctr">
            <a:spAutoFit/>
          </a:bodyPr>
          <a:lstStyle/>
          <a:p>
            <a:pPr>
              <a:defRPr/>
            </a:pPr>
            <a:r>
              <a:rPr lang="es-AR" sz="1900" b="1" dirty="0">
                <a:latin typeface="Calibri" pitchFamily="34" charset="0"/>
                <a:ea typeface="Calibri" pitchFamily="34" charset="0"/>
                <a:cs typeface="Calibri" pitchFamily="34" charset="0"/>
              </a:rPr>
              <a:t>Buenos Aires </a:t>
            </a:r>
          </a:p>
          <a:p>
            <a:pPr marL="285750" indent="-285750">
              <a:buClr>
                <a:srgbClr val="FF0000"/>
              </a:buClr>
              <a:buSzPct val="150000"/>
              <a:buFont typeface="Arial" pitchFamily="34" charset="0"/>
              <a:buChar char="•"/>
              <a:defRPr/>
            </a:pPr>
            <a:r>
              <a:rPr lang="es-AR" sz="1500" dirty="0">
                <a:latin typeface="Calibri" pitchFamily="34" charset="0"/>
                <a:ea typeface="Calibri" pitchFamily="34" charset="0"/>
                <a:cs typeface="Calibri" pitchFamily="34" charset="0"/>
              </a:rPr>
              <a:t>Traslados : 209</a:t>
            </a:r>
            <a:endParaRPr lang="es-ES" sz="1500" dirty="0">
              <a:latin typeface="Calibri" pitchFamily="34" charset="0"/>
              <a:ea typeface="Calibri" pitchFamily="34" charset="0"/>
              <a:cs typeface="Calibri" pitchFamily="34" charset="0"/>
            </a:endParaRPr>
          </a:p>
          <a:p>
            <a:pPr marL="285750" indent="-285750" eaLnBrk="0" hangingPunct="0">
              <a:buClr>
                <a:srgbClr val="FF0000"/>
              </a:buClr>
              <a:buSzPct val="150000"/>
              <a:buFont typeface="Arial" pitchFamily="34" charset="0"/>
              <a:buChar char="•"/>
              <a:defRPr/>
            </a:pPr>
            <a:r>
              <a:rPr lang="es-AR" sz="1500" dirty="0">
                <a:latin typeface="Calibri" pitchFamily="34" charset="0"/>
                <a:ea typeface="Calibri" pitchFamily="34" charset="0"/>
                <a:cs typeface="Calibri" pitchFamily="34" charset="0"/>
              </a:rPr>
              <a:t>Mecánica : 71</a:t>
            </a:r>
          </a:p>
        </p:txBody>
      </p:sp>
      <p:sp>
        <p:nvSpPr>
          <p:cNvPr id="10" name="Rectangle 3"/>
          <p:cNvSpPr>
            <a:spLocks noChangeArrowheads="1"/>
          </p:cNvSpPr>
          <p:nvPr/>
        </p:nvSpPr>
        <p:spPr bwMode="auto">
          <a:xfrm>
            <a:off x="5851525" y="3854450"/>
            <a:ext cx="3781425" cy="1077913"/>
          </a:xfrm>
          <a:prstGeom prst="rect">
            <a:avLst/>
          </a:prstGeom>
          <a:noFill/>
          <a:ln>
            <a:noFill/>
          </a:ln>
          <a:extLst/>
        </p:spPr>
        <p:txBody>
          <a:bodyPr wrap="none" anchor="ctr">
            <a:spAutoFit/>
          </a:bodyPr>
          <a:lstStyle/>
          <a:p>
            <a:pPr>
              <a:defRPr/>
            </a:pPr>
            <a:r>
              <a:rPr lang="es-ES" sz="1900" b="1" dirty="0">
                <a:latin typeface="Calibri" pitchFamily="34" charset="0"/>
                <a:ea typeface="Calibri" pitchFamily="34" charset="0"/>
                <a:cs typeface="Calibri" pitchFamily="34" charset="0"/>
              </a:rPr>
              <a:t>Rosario</a:t>
            </a:r>
            <a:r>
              <a:rPr lang="es-ES" sz="1500" b="1" dirty="0">
                <a:latin typeface="Calibri" pitchFamily="34" charset="0"/>
                <a:ea typeface="Calibri" pitchFamily="34" charset="0"/>
                <a:cs typeface="Calibri" pitchFamily="34" charset="0"/>
              </a:rPr>
              <a:t> </a:t>
            </a:r>
          </a:p>
          <a:p>
            <a:pPr marL="285750" indent="-285750" eaLnBrk="0" hangingPunct="0">
              <a:buClr>
                <a:srgbClr val="FF0000"/>
              </a:buClr>
              <a:buSzPct val="150000"/>
              <a:buFont typeface="Arial" pitchFamily="34" charset="0"/>
              <a:buChar char="•"/>
              <a:defRPr/>
            </a:pPr>
            <a:r>
              <a:rPr lang="es-ES" sz="1500" dirty="0">
                <a:latin typeface="Calibri" pitchFamily="34" charset="0"/>
                <a:ea typeface="Calibri" pitchFamily="34" charset="0"/>
                <a:cs typeface="Calibri" pitchFamily="34" charset="0"/>
              </a:rPr>
              <a:t>Traslado: 35</a:t>
            </a:r>
          </a:p>
          <a:p>
            <a:pPr marL="285750" indent="-285750" eaLnBrk="0" hangingPunct="0">
              <a:buClr>
                <a:srgbClr val="FF0000"/>
              </a:buClr>
              <a:buSzPct val="150000"/>
              <a:buFont typeface="Arial" pitchFamily="34" charset="0"/>
              <a:buChar char="•"/>
              <a:defRPr/>
            </a:pPr>
            <a:r>
              <a:rPr lang="es-ES" sz="1500" dirty="0">
                <a:latin typeface="Calibri" pitchFamily="34" charset="0"/>
                <a:ea typeface="Calibri" pitchFamily="34" charset="0"/>
                <a:cs typeface="Calibri" pitchFamily="34" charset="0"/>
              </a:rPr>
              <a:t>Mecánica: 17</a:t>
            </a:r>
          </a:p>
          <a:p>
            <a:pPr marL="285750" indent="-285750" eaLnBrk="0" hangingPunct="0">
              <a:buClr>
                <a:srgbClr val="FF0000"/>
              </a:buClr>
              <a:buSzPct val="150000"/>
              <a:buFont typeface="Arial" pitchFamily="34" charset="0"/>
              <a:buChar char="•"/>
              <a:defRPr/>
            </a:pPr>
            <a:r>
              <a:rPr lang="es-ES" sz="1500" dirty="0">
                <a:latin typeface="Calibri" pitchFamily="34" charset="0"/>
                <a:ea typeface="Calibri" pitchFamily="34" charset="0"/>
                <a:cs typeface="Calibri" pitchFamily="34" charset="0"/>
              </a:rPr>
              <a:t>Móvil dual  (Toyota </a:t>
            </a:r>
            <a:r>
              <a:rPr lang="es-ES" sz="1500" dirty="0" err="1">
                <a:latin typeface="Calibri" pitchFamily="34" charset="0"/>
                <a:ea typeface="Calibri" pitchFamily="34" charset="0"/>
                <a:cs typeface="Calibri" pitchFamily="34" charset="0"/>
              </a:rPr>
              <a:t>Dob</a:t>
            </a:r>
            <a:r>
              <a:rPr lang="es-ES" sz="1500" dirty="0">
                <a:latin typeface="Calibri" pitchFamily="34" charset="0"/>
                <a:ea typeface="Calibri" pitchFamily="34" charset="0"/>
                <a:cs typeface="Calibri" pitchFamily="34" charset="0"/>
              </a:rPr>
              <a:t>. </a:t>
            </a:r>
            <a:r>
              <a:rPr lang="es-ES" sz="1500" dirty="0" err="1">
                <a:latin typeface="Calibri" pitchFamily="34" charset="0"/>
                <a:ea typeface="Calibri" pitchFamily="34" charset="0"/>
                <a:cs typeface="Calibri" pitchFamily="34" charset="0"/>
              </a:rPr>
              <a:t>Cab</a:t>
            </a:r>
            <a:r>
              <a:rPr lang="es-ES" sz="1500" dirty="0">
                <a:latin typeface="Calibri" pitchFamily="34" charset="0"/>
                <a:ea typeface="Calibri" pitchFamily="34" charset="0"/>
                <a:cs typeface="Calibri" pitchFamily="34" charset="0"/>
              </a:rPr>
              <a:t> con tenedor) </a:t>
            </a:r>
          </a:p>
        </p:txBody>
      </p:sp>
      <p:sp>
        <p:nvSpPr>
          <p:cNvPr id="11" name="Rectangle 2"/>
          <p:cNvSpPr>
            <a:spLocks noGrp="1" noChangeArrowheads="1"/>
          </p:cNvSpPr>
          <p:nvPr>
            <p:ph type="title"/>
          </p:nvPr>
        </p:nvSpPr>
        <p:spPr>
          <a:xfrm>
            <a:off x="290513" y="308911"/>
            <a:ext cx="8915400" cy="1139825"/>
          </a:xfrm>
        </p:spPr>
        <p:txBody>
          <a:bodyPr/>
          <a:lstStyle/>
          <a:p>
            <a:pPr algn="ctr" eaLnBrk="1" hangingPunct="1">
              <a:defRPr/>
            </a:pPr>
            <a:r>
              <a:rPr lang="es-ES" sz="4000" b="1"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a:t>
            </a:r>
          </a:p>
        </p:txBody>
      </p:sp>
      <p:sp>
        <p:nvSpPr>
          <p:cNvPr id="15368" name="10 CuadroTexto"/>
          <p:cNvSpPr txBox="1">
            <a:spLocks noChangeArrowheads="1"/>
          </p:cNvSpPr>
          <p:nvPr/>
        </p:nvSpPr>
        <p:spPr bwMode="auto">
          <a:xfrm>
            <a:off x="542925" y="1911350"/>
            <a:ext cx="8845550" cy="178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s-ES" sz="1500" dirty="0">
                <a:latin typeface="Calibri" pitchFamily="34" charset="0"/>
                <a:ea typeface="Calibri" pitchFamily="34" charset="0"/>
                <a:cs typeface="Calibri" pitchFamily="34" charset="0"/>
              </a:rPr>
              <a:t>Seguimos incorporando nuevas unidades a nuestra flota de servicios, este año se incorporaron 29 nuevas unidades de traslado, de las cuales 14 son móviles Doble Cabina, ubicados en corredores estratégicos del interior del país, con el fin de atender la demanda de servicios con viajero; con respecto a las sedes propias se mantiene la estructura debajo detallada. </a:t>
            </a:r>
            <a:r>
              <a:rPr lang="es-ES" sz="1500" dirty="0">
                <a:solidFill>
                  <a:srgbClr val="FF0000"/>
                </a:solidFill>
                <a:latin typeface="Calibri" pitchFamily="34" charset="0"/>
                <a:ea typeface="Calibri" pitchFamily="34" charset="0"/>
                <a:cs typeface="Calibri" pitchFamily="34" charset="0"/>
              </a:rPr>
              <a:t>Además se renovaron aproximadamente 20 unidades de las mas antiguas de nuestra flota. </a:t>
            </a:r>
            <a:r>
              <a:rPr lang="es-ES" sz="1500" dirty="0">
                <a:latin typeface="Calibri" pitchFamily="34" charset="0"/>
                <a:ea typeface="Calibri" pitchFamily="34" charset="0"/>
                <a:cs typeface="Calibri" pitchFamily="34" charset="0"/>
              </a:rPr>
              <a:t>Todas estas para reforzar sedes propias. </a:t>
            </a:r>
          </a:p>
        </p:txBody>
      </p:sp>
      <p:sp>
        <p:nvSpPr>
          <p:cNvPr id="13" name="12 Rectángulo"/>
          <p:cNvSpPr/>
          <p:nvPr/>
        </p:nvSpPr>
        <p:spPr>
          <a:xfrm>
            <a:off x="417513" y="1385888"/>
            <a:ext cx="2825750" cy="422275"/>
          </a:xfrm>
          <a:prstGeom prst="rect">
            <a:avLst/>
          </a:prstGeom>
        </p:spPr>
        <p:txBody>
          <a:bodyPr wrap="none">
            <a:spAutoFit/>
          </a:bodyPr>
          <a:lstStyle/>
          <a:p>
            <a:pPr marL="342900" indent="-342900" algn="just">
              <a:lnSpc>
                <a:spcPct val="85000"/>
              </a:lnSpc>
              <a:buClr>
                <a:srgbClr val="FF0000"/>
              </a:buClr>
              <a:buSzPct val="115000"/>
              <a:buFontTx/>
              <a:buBlip>
                <a:blip r:embed="rId4"/>
              </a:buBlip>
              <a:defRPr/>
            </a:pPr>
            <a:r>
              <a:rPr lang="es-ES" sz="2500" b="1" dirty="0">
                <a:solidFill>
                  <a:srgbClr val="262626"/>
                </a:solidFill>
                <a:effectLst>
                  <a:outerShdw blurRad="38100" dist="38100" dir="2700000" algn="tl">
                    <a:srgbClr val="C0C0C0"/>
                  </a:outerShdw>
                </a:effectLst>
                <a:latin typeface="Calibri" pitchFamily="34" charset="0"/>
              </a:rPr>
              <a:t> Incorporaciones</a:t>
            </a:r>
            <a:r>
              <a:rPr lang="es-ES" sz="2500" b="1" dirty="0">
                <a:solidFill>
                  <a:srgbClr val="262626"/>
                </a:solidFill>
                <a:latin typeface="Calibri" pitchFamily="34" charset="0"/>
              </a:rPr>
              <a:t>:</a:t>
            </a:r>
            <a:endParaRPr lang="es-ES" sz="2500" dirty="0">
              <a:solidFill>
                <a:srgbClr val="404040"/>
              </a:solidFill>
              <a:latin typeface="Calibri" pitchFamily="34" charset="0"/>
            </a:endParaRPr>
          </a:p>
        </p:txBody>
      </p:sp>
      <p:sp>
        <p:nvSpPr>
          <p:cNvPr id="14" name="Rectangle 3"/>
          <p:cNvSpPr>
            <a:spLocks noChangeArrowheads="1"/>
          </p:cNvSpPr>
          <p:nvPr/>
        </p:nvSpPr>
        <p:spPr bwMode="auto">
          <a:xfrm>
            <a:off x="6716713" y="5356225"/>
            <a:ext cx="1412875" cy="615950"/>
          </a:xfrm>
          <a:prstGeom prst="rect">
            <a:avLst/>
          </a:prstGeom>
          <a:noFill/>
          <a:ln>
            <a:noFill/>
          </a:ln>
          <a:extLst/>
        </p:spPr>
        <p:txBody>
          <a:bodyPr wrap="none" anchor="ctr">
            <a:spAutoFit/>
          </a:bodyPr>
          <a:lstStyle/>
          <a:p>
            <a:pPr>
              <a:defRPr/>
            </a:pPr>
            <a:r>
              <a:rPr lang="es-ES" sz="1900" b="1" dirty="0">
                <a:latin typeface="Calibri" pitchFamily="34" charset="0"/>
                <a:ea typeface="Calibri" pitchFamily="34" charset="0"/>
                <a:cs typeface="Calibri" pitchFamily="34" charset="0"/>
              </a:rPr>
              <a:t>Interior</a:t>
            </a:r>
            <a:endParaRPr lang="es-ES" sz="1500" b="1" dirty="0">
              <a:latin typeface="Calibri" pitchFamily="34" charset="0"/>
              <a:ea typeface="Calibri" pitchFamily="34" charset="0"/>
              <a:cs typeface="Calibri" pitchFamily="34" charset="0"/>
            </a:endParaRPr>
          </a:p>
          <a:p>
            <a:pPr marL="285750" indent="-285750" eaLnBrk="0" hangingPunct="0">
              <a:buClr>
                <a:srgbClr val="FF0000"/>
              </a:buClr>
              <a:buSzPct val="150000"/>
              <a:buFont typeface="Arial" pitchFamily="34" charset="0"/>
              <a:buChar char="•"/>
              <a:defRPr/>
            </a:pPr>
            <a:r>
              <a:rPr lang="es-ES" sz="1500" dirty="0">
                <a:latin typeface="Calibri" pitchFamily="34" charset="0"/>
                <a:ea typeface="Calibri" pitchFamily="34" charset="0"/>
                <a:cs typeface="Calibri" pitchFamily="34" charset="0"/>
              </a:rPr>
              <a:t>Traslado: 69</a:t>
            </a:r>
          </a:p>
        </p:txBody>
      </p:sp>
      <p:pic>
        <p:nvPicPr>
          <p:cNvPr id="15371" name="Picture 5"/>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319088" y="5680075"/>
            <a:ext cx="9313862" cy="175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6" name="15 Conector recto"/>
          <p:cNvCxnSpPr/>
          <p:nvPr/>
        </p:nvCxnSpPr>
        <p:spPr bwMode="auto">
          <a:xfrm>
            <a:off x="2612688" y="998676"/>
            <a:ext cx="4410588" cy="10023"/>
          </a:xfrm>
          <a:prstGeom prst="line">
            <a:avLst/>
          </a:prstGeom>
          <a:solidFill>
            <a:schemeClr val="accent1"/>
          </a:solidFill>
          <a:ln w="57150" cap="rnd" cmpd="dbl" algn="ctr">
            <a:solidFill>
              <a:srgbClr val="FF0000"/>
            </a:solidFill>
            <a:prstDash val="solid"/>
            <a:round/>
            <a:headEnd type="none" w="med" len="med"/>
            <a:tailEnd type="none" w="med" len="med"/>
          </a:ln>
          <a:effectLst>
            <a:innerShdw blurRad="63500" dist="50800" dir="13500000">
              <a:prstClr val="black">
                <a:alpha val="50000"/>
              </a:prstClr>
            </a:innerShdw>
          </a:effectLst>
          <a:scene3d>
            <a:camera prst="orthographicFront">
              <a:rot lat="0" lon="0" rev="0"/>
            </a:camera>
            <a:lightRig rig="contrasting" dir="t">
              <a:rot lat="0" lon="0" rev="7800000"/>
            </a:lightRig>
          </a:scene3d>
          <a:sp3d/>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79388"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626" name="Rectangle 2"/>
          <p:cNvSpPr>
            <a:spLocks noGrp="1" noChangeArrowheads="1"/>
          </p:cNvSpPr>
          <p:nvPr>
            <p:ph type="title"/>
          </p:nvPr>
        </p:nvSpPr>
        <p:spPr>
          <a:xfrm>
            <a:off x="1712913" y="277813"/>
            <a:ext cx="5940447" cy="871537"/>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Logístico-Caminos</a:t>
            </a:r>
          </a:p>
        </p:txBody>
      </p:sp>
      <p:pic>
        <p:nvPicPr>
          <p:cNvPr id="32772" name="Picture 53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173163" y="1628775"/>
            <a:ext cx="7750175" cy="386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3" name="Picture 7"/>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712568" y="908050"/>
            <a:ext cx="5760768" cy="9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8288"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796" name="Picture 426"/>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172496" y="1219537"/>
            <a:ext cx="7132638" cy="454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1712913" y="277813"/>
            <a:ext cx="5940447" cy="871537"/>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Logístico-Caminos</a:t>
            </a:r>
          </a:p>
        </p:txBody>
      </p:sp>
      <p:pic>
        <p:nvPicPr>
          <p:cNvPr id="8" name="Picture 7"/>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712568" y="908050"/>
            <a:ext cx="5760768" cy="9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9875" y="-261938"/>
            <a:ext cx="10442575"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820" name="Picture 160"/>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172496" y="1718772"/>
            <a:ext cx="7300912" cy="344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1712913" y="277813"/>
            <a:ext cx="5940447" cy="871537"/>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Logístico-Caminos</a:t>
            </a:r>
          </a:p>
        </p:txBody>
      </p:sp>
      <p:pic>
        <p:nvPicPr>
          <p:cNvPr id="8" name="Picture 7"/>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712568" y="908050"/>
            <a:ext cx="5760768" cy="9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5113"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698" name="Rectangle 2"/>
          <p:cNvSpPr>
            <a:spLocks noGrp="1" noChangeArrowheads="1"/>
          </p:cNvSpPr>
          <p:nvPr>
            <p:ph type="title"/>
          </p:nvPr>
        </p:nvSpPr>
        <p:spPr>
          <a:xfrm>
            <a:off x="2701925" y="309563"/>
            <a:ext cx="8915400" cy="1139825"/>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Conclusión Final</a:t>
            </a:r>
          </a:p>
        </p:txBody>
      </p:sp>
      <p:sp>
        <p:nvSpPr>
          <p:cNvPr id="19459" name="Rectangle 3"/>
          <p:cNvSpPr>
            <a:spLocks noGrp="1" noChangeArrowheads="1"/>
          </p:cNvSpPr>
          <p:nvPr>
            <p:ph type="body" idx="1"/>
          </p:nvPr>
        </p:nvSpPr>
        <p:spPr>
          <a:xfrm>
            <a:off x="498475" y="1719263"/>
            <a:ext cx="8915400" cy="3511550"/>
          </a:xfrm>
        </p:spPr>
        <p:txBody>
          <a:bodyPr/>
          <a:lstStyle/>
          <a:p>
            <a:pPr algn="just" eaLnBrk="1" hangingPunct="1">
              <a:lnSpc>
                <a:spcPct val="85000"/>
              </a:lnSpc>
              <a:buClr>
                <a:srgbClr val="FF0000"/>
              </a:buClr>
              <a:buSzPct val="150000"/>
              <a:buFont typeface="Arial" pitchFamily="34" charset="0"/>
              <a:buChar char="•"/>
              <a:defRPr/>
            </a:pPr>
            <a:r>
              <a:rPr lang="es-ES" sz="2500" b="1" dirty="0" smtClean="0">
                <a:latin typeface="Calibri" pitchFamily="34" charset="0"/>
              </a:rPr>
              <a:t>El manifiesto “Desarrollo Operativo 2015/2016</a:t>
            </a:r>
            <a:r>
              <a:rPr lang="es-ES" sz="2500" dirty="0" smtClean="0">
                <a:latin typeface="Calibri" pitchFamily="34" charset="0"/>
              </a:rPr>
              <a:t>” </a:t>
            </a:r>
          </a:p>
          <a:p>
            <a:pPr algn="just" eaLnBrk="1" hangingPunct="1">
              <a:lnSpc>
                <a:spcPct val="85000"/>
              </a:lnSpc>
              <a:buClr>
                <a:srgbClr val="FF0000"/>
              </a:buClr>
              <a:buSzPct val="110000"/>
              <a:buFont typeface="Arial" pitchFamily="34" charset="0"/>
              <a:buChar char="•"/>
              <a:defRPr/>
            </a:pPr>
            <a:endParaRPr lang="es-ES" sz="2800" dirty="0" smtClean="0"/>
          </a:p>
          <a:p>
            <a:pPr marL="0" indent="0" algn="just" eaLnBrk="1" hangingPunct="1">
              <a:lnSpc>
                <a:spcPct val="150000"/>
              </a:lnSpc>
              <a:buClr>
                <a:srgbClr val="FF0000"/>
              </a:buClr>
              <a:buSzPct val="150000"/>
              <a:buFont typeface="Wingdings" pitchFamily="2" charset="2"/>
              <a:buNone/>
              <a:defRPr/>
            </a:pPr>
            <a:r>
              <a:rPr lang="es-ES" sz="1800" dirty="0" smtClean="0">
                <a:latin typeface="Calibri" pitchFamily="34" charset="0"/>
              </a:rPr>
              <a:t>Establece objetivos previstos para el inicio de la temporada vacacional, captando - por la vasta experiencia adquirida - las dinámicas únicas de este segmento de asistencia. Para ello, hemos gestionado toda nuestra infraestructura operativa en las principales zonas turísticas del país.  Contamos con vuestra cooperación a los efectos de poder efectivizar apropiadamente cada asistencia y su consecuente calidad. </a:t>
            </a:r>
          </a:p>
          <a:p>
            <a:pPr algn="just" eaLnBrk="1" hangingPunct="1">
              <a:spcAft>
                <a:spcPct val="30000"/>
              </a:spcAft>
              <a:buClr>
                <a:srgbClr val="FF0000"/>
              </a:buClr>
              <a:buFont typeface="Arial" pitchFamily="34" charset="0"/>
              <a:buChar char="•"/>
              <a:defRPr/>
            </a:pPr>
            <a:endParaRPr lang="es-AR" sz="1800" b="1" dirty="0" smtClean="0"/>
          </a:p>
          <a:p>
            <a:pPr eaLnBrk="1" hangingPunct="1">
              <a:spcAft>
                <a:spcPct val="30000"/>
              </a:spcAft>
              <a:buClr>
                <a:srgbClr val="FF0000"/>
              </a:buClr>
              <a:buFont typeface="Arial" pitchFamily="34" charset="0"/>
              <a:buChar char="•"/>
              <a:defRPr/>
            </a:pPr>
            <a:endParaRPr lang="es-AR" sz="1800" b="1" dirty="0" smtClean="0"/>
          </a:p>
          <a:p>
            <a:pPr eaLnBrk="1" hangingPunct="1">
              <a:spcAft>
                <a:spcPct val="30000"/>
              </a:spcAft>
              <a:buClr>
                <a:srgbClr val="FF0000"/>
              </a:buClr>
              <a:buFont typeface="Arial" pitchFamily="34" charset="0"/>
              <a:buChar char="•"/>
              <a:defRPr/>
            </a:pPr>
            <a:endParaRPr lang="es-AR" sz="1800" b="1" dirty="0" smtClean="0"/>
          </a:p>
          <a:p>
            <a:pPr eaLnBrk="1" hangingPunct="1">
              <a:spcAft>
                <a:spcPct val="30000"/>
              </a:spcAft>
              <a:buClr>
                <a:srgbClr val="FF0000"/>
              </a:buClr>
              <a:buFont typeface="Arial" pitchFamily="34" charset="0"/>
              <a:buChar char="•"/>
              <a:defRPr/>
            </a:pPr>
            <a:endParaRPr lang="es-ES" sz="1800" b="1" dirty="0" smtClean="0"/>
          </a:p>
        </p:txBody>
      </p:sp>
      <p:pic>
        <p:nvPicPr>
          <p:cNvPr id="6" name="Picture 7"/>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flipV="1">
            <a:off x="2432664" y="908664"/>
            <a:ext cx="3960528" cy="65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68288"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9394" name="Rectangle 2"/>
          <p:cNvSpPr>
            <a:spLocks noGrp="1" noChangeArrowheads="1"/>
          </p:cNvSpPr>
          <p:nvPr>
            <p:ph type="title" idx="4294967295"/>
          </p:nvPr>
        </p:nvSpPr>
        <p:spPr>
          <a:xfrm>
            <a:off x="358775" y="188913"/>
            <a:ext cx="8915400" cy="1139825"/>
          </a:xfrm>
        </p:spPr>
        <p:txBody>
          <a:bodyPr/>
          <a:lstStyle/>
          <a:p>
            <a:pPr algn="ctr">
              <a:defRPr/>
            </a:pPr>
            <a:r>
              <a:rPr lang="es-ES" sz="4000" b="1" dirty="0" smtClean="0">
                <a:solidFill>
                  <a:schemeClr val="tx1"/>
                </a:solidFill>
                <a:effectLst>
                  <a:outerShdw blurRad="38100" dist="38100" dir="2700000" algn="tl">
                    <a:srgbClr val="C0C0C0"/>
                  </a:outerShdw>
                </a:effectLst>
                <a:latin typeface="Calibri" pitchFamily="34" charset="0"/>
              </a:rPr>
              <a:t>Localidades con móviles propios     </a:t>
            </a:r>
            <a:r>
              <a:rPr lang="es-ES" sz="3000" b="1" dirty="0">
                <a:solidFill>
                  <a:schemeClr val="tx1"/>
                </a:solidFill>
                <a:effectLst>
                  <a:outerShdw blurRad="38100" dist="38100" dir="2700000" algn="tl">
                    <a:srgbClr val="C0C0C0"/>
                  </a:outerShdw>
                </a:effectLst>
                <a:latin typeface="Calibri" pitchFamily="34" charset="0"/>
              </a:rPr>
              <a:t>I</a:t>
            </a:r>
            <a:r>
              <a:rPr lang="es-ES" sz="3000" b="1" dirty="0" smtClean="0">
                <a:solidFill>
                  <a:schemeClr val="tx1"/>
                </a:solidFill>
                <a:effectLst>
                  <a:outerShdw blurRad="38100" dist="38100" dir="2700000" algn="tl">
                    <a:srgbClr val="C0C0C0"/>
                  </a:outerShdw>
                </a:effectLst>
                <a:latin typeface="Calibri" pitchFamily="34" charset="0"/>
              </a:rPr>
              <a:t>ncorporados en 2014 y reforzadas en 2015</a:t>
            </a:r>
          </a:p>
        </p:txBody>
      </p:sp>
      <p:sp>
        <p:nvSpPr>
          <p:cNvPr id="16388" name="Rectangle 4"/>
          <p:cNvSpPr>
            <a:spLocks noGrp="1" noChangeArrowheads="1"/>
          </p:cNvSpPr>
          <p:nvPr>
            <p:ph type="body" sz="half" idx="4294967295"/>
          </p:nvPr>
        </p:nvSpPr>
        <p:spPr>
          <a:xfrm>
            <a:off x="211138" y="2259013"/>
            <a:ext cx="4381500" cy="4530725"/>
          </a:xfrm>
        </p:spPr>
        <p:txBody>
          <a:bodyPr/>
          <a:lstStyle/>
          <a:p>
            <a:pPr>
              <a:buClr>
                <a:srgbClr val="FF0000"/>
              </a:buClr>
              <a:buSzPct val="150000"/>
              <a:buFont typeface="Arial" charset="0"/>
              <a:buChar char="•"/>
            </a:pPr>
            <a:r>
              <a:rPr lang="es-ES" sz="1600" smtClean="0">
                <a:latin typeface="Calibri" pitchFamily="34" charset="0"/>
              </a:rPr>
              <a:t>San Andrés de Giles</a:t>
            </a:r>
          </a:p>
          <a:p>
            <a:pPr>
              <a:buClr>
                <a:srgbClr val="FF0000"/>
              </a:buClr>
              <a:buSzPct val="150000"/>
              <a:buFont typeface="Arial" charset="0"/>
              <a:buChar char="•"/>
            </a:pPr>
            <a:r>
              <a:rPr lang="es-ES" sz="1600" smtClean="0">
                <a:latin typeface="Calibri" pitchFamily="34" charset="0"/>
              </a:rPr>
              <a:t>Villa Gesell </a:t>
            </a:r>
          </a:p>
          <a:p>
            <a:pPr>
              <a:buClr>
                <a:srgbClr val="FF0000"/>
              </a:buClr>
              <a:buSzPct val="150000"/>
              <a:buFont typeface="Arial" charset="0"/>
              <a:buChar char="•"/>
            </a:pPr>
            <a:r>
              <a:rPr lang="es-ES" sz="1600" smtClean="0">
                <a:latin typeface="Calibri" pitchFamily="34" charset="0"/>
              </a:rPr>
              <a:t>Chivilcoy</a:t>
            </a:r>
          </a:p>
          <a:p>
            <a:pPr>
              <a:buClr>
                <a:srgbClr val="FF0000"/>
              </a:buClr>
              <a:buSzPct val="150000"/>
              <a:buFont typeface="Arial" charset="0"/>
              <a:buChar char="•"/>
            </a:pPr>
            <a:r>
              <a:rPr lang="es-ES" sz="1600" smtClean="0">
                <a:latin typeface="Calibri" pitchFamily="34" charset="0"/>
              </a:rPr>
              <a:t>Saladillo</a:t>
            </a:r>
          </a:p>
          <a:p>
            <a:pPr>
              <a:buClr>
                <a:srgbClr val="FF0000"/>
              </a:buClr>
              <a:buSzPct val="150000"/>
              <a:buFont typeface="Arial" charset="0"/>
              <a:buChar char="•"/>
            </a:pPr>
            <a:r>
              <a:rPr lang="es-ES" sz="1600" smtClean="0">
                <a:latin typeface="Calibri" pitchFamily="34" charset="0"/>
              </a:rPr>
              <a:t>Lezama</a:t>
            </a:r>
          </a:p>
          <a:p>
            <a:pPr>
              <a:buClr>
                <a:srgbClr val="FF0000"/>
              </a:buClr>
              <a:buSzPct val="150000"/>
              <a:buFont typeface="Arial" charset="0"/>
              <a:buChar char="•"/>
            </a:pPr>
            <a:r>
              <a:rPr lang="es-ES" sz="1600" smtClean="0">
                <a:latin typeface="Calibri" pitchFamily="34" charset="0"/>
              </a:rPr>
              <a:t>La Plata</a:t>
            </a:r>
          </a:p>
          <a:p>
            <a:pPr>
              <a:buClr>
                <a:srgbClr val="FF0000"/>
              </a:buClr>
              <a:buSzPct val="150000"/>
              <a:buFont typeface="Arial" charset="0"/>
              <a:buChar char="•"/>
            </a:pPr>
            <a:r>
              <a:rPr lang="es-ES" sz="1600" smtClean="0">
                <a:latin typeface="Calibri" pitchFamily="34" charset="0"/>
              </a:rPr>
              <a:t>Coronel Suárez </a:t>
            </a:r>
          </a:p>
          <a:p>
            <a:pPr>
              <a:buClr>
                <a:srgbClr val="FF0000"/>
              </a:buClr>
              <a:buSzPct val="150000"/>
              <a:buFont typeface="Arial" charset="0"/>
              <a:buChar char="•"/>
            </a:pPr>
            <a:r>
              <a:rPr lang="es-ES" sz="1600" smtClean="0">
                <a:latin typeface="Calibri" pitchFamily="34" charset="0"/>
              </a:rPr>
              <a:t>Pergamino</a:t>
            </a:r>
          </a:p>
          <a:p>
            <a:pPr>
              <a:buClr>
                <a:srgbClr val="FF0000"/>
              </a:buClr>
              <a:buSzPct val="150000"/>
              <a:buFont typeface="Arial" charset="0"/>
              <a:buChar char="•"/>
            </a:pPr>
            <a:r>
              <a:rPr lang="es-ES" sz="1600" smtClean="0">
                <a:latin typeface="Calibri" pitchFamily="34" charset="0"/>
              </a:rPr>
              <a:t>Azul</a:t>
            </a:r>
          </a:p>
          <a:p>
            <a:pPr>
              <a:buClr>
                <a:srgbClr val="FF0000"/>
              </a:buClr>
              <a:buSzPct val="150000"/>
              <a:buFont typeface="Arial" charset="0"/>
              <a:buChar char="•"/>
            </a:pPr>
            <a:r>
              <a:rPr lang="es-ES" sz="1600" smtClean="0">
                <a:latin typeface="Calibri" pitchFamily="34" charset="0"/>
              </a:rPr>
              <a:t>Bahía Blanca</a:t>
            </a:r>
          </a:p>
          <a:p>
            <a:pPr>
              <a:buClr>
                <a:srgbClr val="FF0000"/>
              </a:buClr>
              <a:buSzPct val="150000"/>
              <a:buFont typeface="Arial" charset="0"/>
              <a:buChar char="•"/>
            </a:pPr>
            <a:r>
              <a:rPr lang="es-ES" sz="1600" smtClean="0">
                <a:latin typeface="Calibri" pitchFamily="34" charset="0"/>
              </a:rPr>
              <a:t>Pigüe</a:t>
            </a:r>
          </a:p>
          <a:p>
            <a:pPr>
              <a:buClr>
                <a:srgbClr val="FF0000"/>
              </a:buClr>
              <a:buSzPct val="150000"/>
              <a:buFont typeface="Arial" charset="0"/>
              <a:buChar char="•"/>
            </a:pPr>
            <a:r>
              <a:rPr lang="es-ES" sz="1600" smtClean="0">
                <a:latin typeface="Calibri" pitchFamily="34" charset="0"/>
              </a:rPr>
              <a:t>Mar del Plata</a:t>
            </a:r>
          </a:p>
          <a:p>
            <a:endParaRPr lang="es-ES" sz="1600" smtClean="0">
              <a:latin typeface="Calibri" pitchFamily="34" charset="0"/>
            </a:endParaRPr>
          </a:p>
          <a:p>
            <a:endParaRPr lang="es-ES" sz="1600" smtClean="0">
              <a:latin typeface="Calibri" pitchFamily="34" charset="0"/>
            </a:endParaRPr>
          </a:p>
        </p:txBody>
      </p:sp>
      <p:sp>
        <p:nvSpPr>
          <p:cNvPr id="17412" name="Rectangle 5"/>
          <p:cNvSpPr>
            <a:spLocks noGrp="1" noChangeArrowheads="1"/>
          </p:cNvSpPr>
          <p:nvPr>
            <p:ph type="body" sz="half" idx="4294967295"/>
          </p:nvPr>
        </p:nvSpPr>
        <p:spPr>
          <a:xfrm>
            <a:off x="6423025" y="2438400"/>
            <a:ext cx="4381500" cy="4530725"/>
          </a:xfrm>
        </p:spPr>
        <p:txBody>
          <a:bodyPr/>
          <a:lstStyle/>
          <a:p>
            <a:pPr>
              <a:buClr>
                <a:srgbClr val="FF0000"/>
              </a:buClr>
              <a:buSzPct val="150000"/>
              <a:buFont typeface="Arial" pitchFamily="34" charset="0"/>
              <a:buChar char="•"/>
              <a:defRPr/>
            </a:pPr>
            <a:r>
              <a:rPr lang="es-ES" sz="1600" dirty="0" smtClean="0">
                <a:latin typeface="Calibri" pitchFamily="34" charset="0"/>
              </a:rPr>
              <a:t>San Francisco</a:t>
            </a:r>
          </a:p>
          <a:p>
            <a:pPr>
              <a:buClr>
                <a:srgbClr val="FF0000"/>
              </a:buClr>
              <a:buSzPct val="150000"/>
              <a:buFont typeface="Arial" pitchFamily="34" charset="0"/>
              <a:buChar char="•"/>
              <a:defRPr/>
            </a:pPr>
            <a:r>
              <a:rPr lang="es-ES" sz="1600" dirty="0" smtClean="0">
                <a:latin typeface="Calibri" pitchFamily="34" charset="0"/>
              </a:rPr>
              <a:t>Río Tercero</a:t>
            </a:r>
          </a:p>
          <a:p>
            <a:pPr>
              <a:buClr>
                <a:srgbClr val="FF0000"/>
              </a:buClr>
              <a:buSzPct val="150000"/>
              <a:buFont typeface="Arial" pitchFamily="34" charset="0"/>
              <a:buChar char="•"/>
              <a:defRPr/>
            </a:pPr>
            <a:r>
              <a:rPr lang="es-ES" sz="1600" dirty="0" smtClean="0">
                <a:latin typeface="Calibri" pitchFamily="34" charset="0"/>
              </a:rPr>
              <a:t>Pilar</a:t>
            </a:r>
          </a:p>
          <a:p>
            <a:pPr>
              <a:buClr>
                <a:srgbClr val="FF0000"/>
              </a:buClr>
              <a:defRPr/>
            </a:pPr>
            <a:endParaRPr lang="es-ES" sz="800" dirty="0" smtClean="0">
              <a:latin typeface="Calibri" pitchFamily="34" charset="0"/>
            </a:endParaRPr>
          </a:p>
          <a:p>
            <a:pPr marL="0" indent="0">
              <a:buClr>
                <a:srgbClr val="FF0000"/>
              </a:buClr>
              <a:buFont typeface="Wingdings" pitchFamily="2" charset="2"/>
              <a:buNone/>
              <a:defRPr/>
            </a:pPr>
            <a:endParaRPr lang="es-ES" sz="800" dirty="0" smtClean="0">
              <a:latin typeface="Calibri" pitchFamily="34" charset="0"/>
            </a:endParaRPr>
          </a:p>
          <a:p>
            <a:pPr marL="0" indent="0">
              <a:buClr>
                <a:srgbClr val="FF0000"/>
              </a:buClr>
              <a:buFont typeface="Wingdings" pitchFamily="2" charset="2"/>
              <a:buNone/>
              <a:defRPr/>
            </a:pPr>
            <a:endParaRPr lang="es-ES" sz="800" dirty="0">
              <a:latin typeface="Calibri" pitchFamily="34" charset="0"/>
            </a:endParaRPr>
          </a:p>
          <a:p>
            <a:pPr marL="0" indent="0">
              <a:buClr>
                <a:srgbClr val="FF0000"/>
              </a:buClr>
              <a:buFont typeface="Wingdings" pitchFamily="2" charset="2"/>
              <a:buNone/>
              <a:defRPr/>
            </a:pPr>
            <a:endParaRPr lang="es-ES" sz="800" dirty="0">
              <a:latin typeface="Calibri" pitchFamily="34" charset="0"/>
            </a:endParaRPr>
          </a:p>
          <a:p>
            <a:pPr>
              <a:buClr>
                <a:srgbClr val="FF0000"/>
              </a:buClr>
              <a:buSzPct val="150000"/>
              <a:buFont typeface="Arial" pitchFamily="34" charset="0"/>
              <a:buChar char="•"/>
              <a:defRPr/>
            </a:pPr>
            <a:r>
              <a:rPr lang="es-ES" sz="1600" dirty="0" smtClean="0">
                <a:latin typeface="Calibri" pitchFamily="34" charset="0"/>
              </a:rPr>
              <a:t>Concordia</a:t>
            </a:r>
          </a:p>
          <a:p>
            <a:pPr>
              <a:buClr>
                <a:srgbClr val="FF0000"/>
              </a:buClr>
              <a:buSzPct val="150000"/>
              <a:buFont typeface="Arial" pitchFamily="34" charset="0"/>
              <a:buChar char="•"/>
              <a:defRPr/>
            </a:pPr>
            <a:r>
              <a:rPr lang="es-ES" sz="1600" dirty="0" smtClean="0">
                <a:latin typeface="Calibri" pitchFamily="34" charset="0"/>
              </a:rPr>
              <a:t>Concepción del Uruguay</a:t>
            </a:r>
          </a:p>
          <a:p>
            <a:pPr>
              <a:buClr>
                <a:srgbClr val="FF0000"/>
              </a:buClr>
              <a:buSzPct val="150000"/>
              <a:buFont typeface="Arial" pitchFamily="34" charset="0"/>
              <a:buChar char="•"/>
              <a:defRPr/>
            </a:pPr>
            <a:r>
              <a:rPr lang="es-ES" sz="1600" dirty="0" err="1" smtClean="0">
                <a:latin typeface="Calibri" pitchFamily="34" charset="0"/>
              </a:rPr>
              <a:t>Gualeguaychu</a:t>
            </a:r>
            <a:endParaRPr lang="es-ES" sz="1600" dirty="0" smtClean="0">
              <a:latin typeface="Calibri" pitchFamily="34" charset="0"/>
            </a:endParaRPr>
          </a:p>
          <a:p>
            <a:pPr>
              <a:defRPr/>
            </a:pPr>
            <a:endParaRPr lang="es-ES" sz="1600" b="1" u="sng" dirty="0" smtClean="0">
              <a:latin typeface="Calibri" pitchFamily="34" charset="0"/>
            </a:endParaRPr>
          </a:p>
          <a:p>
            <a:pPr>
              <a:defRPr/>
            </a:pPr>
            <a:endParaRPr lang="es-ES" sz="1600" b="1" u="sng" dirty="0" smtClean="0">
              <a:latin typeface="Calibri" pitchFamily="34" charset="0"/>
            </a:endParaRPr>
          </a:p>
          <a:p>
            <a:pPr>
              <a:defRPr/>
            </a:pPr>
            <a:endParaRPr lang="es-ES" sz="1600" b="1" u="sng" dirty="0" smtClean="0">
              <a:latin typeface="Calibri" pitchFamily="34" charset="0"/>
            </a:endParaRPr>
          </a:p>
        </p:txBody>
      </p:sp>
      <p:sp>
        <p:nvSpPr>
          <p:cNvPr id="2" name="1 Rectángulo"/>
          <p:cNvSpPr/>
          <p:nvPr/>
        </p:nvSpPr>
        <p:spPr>
          <a:xfrm>
            <a:off x="3062288" y="2619375"/>
            <a:ext cx="4953000" cy="614363"/>
          </a:xfrm>
          <a:prstGeom prst="rect">
            <a:avLst/>
          </a:prstGeom>
        </p:spPr>
        <p:txBody>
          <a:bodyPr>
            <a:spAutoFit/>
          </a:bodyPr>
          <a:lstStyle/>
          <a:p>
            <a:pPr>
              <a:defRPr/>
            </a:pPr>
            <a:endParaRPr lang="es-AR" dirty="0">
              <a:solidFill>
                <a:srgbClr val="FF0000"/>
              </a:solidFill>
              <a:latin typeface="Calibri" pitchFamily="34" charset="0"/>
            </a:endParaRPr>
          </a:p>
          <a:p>
            <a:pPr marL="285750" indent="-285750">
              <a:buClr>
                <a:srgbClr val="FF0000"/>
              </a:buClr>
              <a:buSzPct val="150000"/>
              <a:buFont typeface="Arial" pitchFamily="34" charset="0"/>
              <a:buChar char="•"/>
              <a:defRPr/>
            </a:pPr>
            <a:r>
              <a:rPr lang="es-AR" sz="1600" dirty="0">
                <a:latin typeface="Calibri" pitchFamily="34" charset="0"/>
              </a:rPr>
              <a:t>Santa Rosa</a:t>
            </a:r>
          </a:p>
        </p:txBody>
      </p:sp>
      <p:sp>
        <p:nvSpPr>
          <p:cNvPr id="3" name="2 Rectángulo"/>
          <p:cNvSpPr/>
          <p:nvPr/>
        </p:nvSpPr>
        <p:spPr>
          <a:xfrm>
            <a:off x="3062288" y="3683000"/>
            <a:ext cx="4953000" cy="646113"/>
          </a:xfrm>
          <a:prstGeom prst="rect">
            <a:avLst/>
          </a:prstGeom>
        </p:spPr>
        <p:txBody>
          <a:bodyPr>
            <a:spAutoFit/>
          </a:bodyPr>
          <a:lstStyle/>
          <a:p>
            <a:pPr>
              <a:defRPr/>
            </a:pPr>
            <a:endParaRPr lang="es-AR" sz="2000" b="1" dirty="0">
              <a:solidFill>
                <a:srgbClr val="FF0000"/>
              </a:solidFill>
              <a:latin typeface="Calibri" pitchFamily="34" charset="0"/>
            </a:endParaRPr>
          </a:p>
          <a:p>
            <a:pPr marL="285750" indent="-285750">
              <a:buClr>
                <a:srgbClr val="FF0000"/>
              </a:buClr>
              <a:buSzPct val="150000"/>
              <a:buFont typeface="Arial" pitchFamily="34" charset="0"/>
              <a:buChar char="•"/>
              <a:defRPr/>
            </a:pPr>
            <a:r>
              <a:rPr lang="es-AR" sz="1600" dirty="0">
                <a:latin typeface="Calibri" pitchFamily="34" charset="0"/>
              </a:rPr>
              <a:t>Corrientes</a:t>
            </a:r>
          </a:p>
        </p:txBody>
      </p:sp>
      <p:sp>
        <p:nvSpPr>
          <p:cNvPr id="4" name="3 Rectángulo"/>
          <p:cNvSpPr/>
          <p:nvPr/>
        </p:nvSpPr>
        <p:spPr>
          <a:xfrm>
            <a:off x="3152775" y="4510088"/>
            <a:ext cx="4953000" cy="1169987"/>
          </a:xfrm>
          <a:prstGeom prst="rect">
            <a:avLst/>
          </a:prstGeom>
        </p:spPr>
        <p:txBody>
          <a:bodyPr>
            <a:spAutoFit/>
          </a:bodyPr>
          <a:lstStyle/>
          <a:p>
            <a:pPr>
              <a:defRPr/>
            </a:pPr>
            <a:endParaRPr lang="pt-BR" dirty="0">
              <a:solidFill>
                <a:srgbClr val="FF0000"/>
              </a:solidFill>
            </a:endParaRPr>
          </a:p>
          <a:p>
            <a:pPr>
              <a:defRPr/>
            </a:pPr>
            <a:endParaRPr lang="pt-BR" sz="2000" b="1" dirty="0">
              <a:solidFill>
                <a:srgbClr val="FF0000"/>
              </a:solidFill>
              <a:latin typeface="Calibri" pitchFamily="34" charset="0"/>
            </a:endParaRPr>
          </a:p>
          <a:p>
            <a:pPr marL="285750" indent="-285750">
              <a:buClr>
                <a:srgbClr val="FF0000"/>
              </a:buClr>
              <a:buSzPct val="150000"/>
              <a:buFont typeface="Arial" pitchFamily="34" charset="0"/>
              <a:buChar char="•"/>
              <a:defRPr/>
            </a:pPr>
            <a:r>
              <a:rPr lang="pt-BR" sz="1600" dirty="0">
                <a:latin typeface="Calibri" pitchFamily="34" charset="0"/>
              </a:rPr>
              <a:t>Comodoro Rivadavia</a:t>
            </a:r>
          </a:p>
          <a:p>
            <a:pPr marL="285750" indent="-285750">
              <a:buClr>
                <a:srgbClr val="FF0000"/>
              </a:buClr>
              <a:buSzPct val="150000"/>
              <a:buFont typeface="Arial" pitchFamily="34" charset="0"/>
              <a:buChar char="•"/>
              <a:defRPr/>
            </a:pPr>
            <a:r>
              <a:rPr lang="pt-BR" sz="1600" dirty="0" err="1">
                <a:latin typeface="Calibri" pitchFamily="34" charset="0"/>
              </a:rPr>
              <a:t>Esquel</a:t>
            </a:r>
            <a:endParaRPr lang="pt-BR" sz="1600" dirty="0">
              <a:latin typeface="Calibri" pitchFamily="34" charset="0"/>
            </a:endParaRPr>
          </a:p>
        </p:txBody>
      </p:sp>
      <p:pic>
        <p:nvPicPr>
          <p:cNvPr id="16393" name="Picture 6"/>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82836" y="1363663"/>
            <a:ext cx="7380632" cy="1205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13 Rectángulo"/>
          <p:cNvSpPr/>
          <p:nvPr/>
        </p:nvSpPr>
        <p:spPr bwMode="auto">
          <a:xfrm>
            <a:off x="3062748" y="3481272"/>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Corrientes</a:t>
            </a:r>
          </a:p>
        </p:txBody>
      </p:sp>
      <p:sp>
        <p:nvSpPr>
          <p:cNvPr id="17" name="16 Rectángulo"/>
          <p:cNvSpPr/>
          <p:nvPr/>
        </p:nvSpPr>
        <p:spPr bwMode="auto">
          <a:xfrm>
            <a:off x="3062748" y="2401128"/>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La Pampa</a:t>
            </a:r>
          </a:p>
        </p:txBody>
      </p:sp>
      <p:sp>
        <p:nvSpPr>
          <p:cNvPr id="19" name="18 Rectángulo"/>
          <p:cNvSpPr/>
          <p:nvPr/>
        </p:nvSpPr>
        <p:spPr bwMode="auto">
          <a:xfrm>
            <a:off x="3062748" y="4561416"/>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Chubut</a:t>
            </a:r>
          </a:p>
        </p:txBody>
      </p:sp>
      <p:sp>
        <p:nvSpPr>
          <p:cNvPr id="20" name="19 Rectángulo"/>
          <p:cNvSpPr/>
          <p:nvPr/>
        </p:nvSpPr>
        <p:spPr bwMode="auto">
          <a:xfrm>
            <a:off x="182364" y="1808784"/>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Buenos Aires</a:t>
            </a:r>
          </a:p>
        </p:txBody>
      </p:sp>
      <p:sp>
        <p:nvSpPr>
          <p:cNvPr id="21" name="20 Rectángulo"/>
          <p:cNvSpPr/>
          <p:nvPr/>
        </p:nvSpPr>
        <p:spPr bwMode="auto">
          <a:xfrm>
            <a:off x="6393192" y="1898796"/>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Córdoba</a:t>
            </a:r>
          </a:p>
        </p:txBody>
      </p:sp>
      <p:sp>
        <p:nvSpPr>
          <p:cNvPr id="22" name="21 Rectángulo"/>
          <p:cNvSpPr/>
          <p:nvPr/>
        </p:nvSpPr>
        <p:spPr bwMode="auto">
          <a:xfrm>
            <a:off x="6483204" y="3429000"/>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Entre Ríos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68288" y="-26269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411" name="Rectangle 5"/>
          <p:cNvSpPr>
            <a:spLocks noGrp="1" noChangeArrowheads="1"/>
          </p:cNvSpPr>
          <p:nvPr>
            <p:ph type="body" sz="half" idx="4294967295"/>
          </p:nvPr>
        </p:nvSpPr>
        <p:spPr>
          <a:xfrm>
            <a:off x="633405" y="2138707"/>
            <a:ext cx="3419475" cy="4530725"/>
          </a:xfrm>
        </p:spPr>
        <p:txBody>
          <a:bodyPr/>
          <a:lstStyle/>
          <a:p>
            <a:pPr>
              <a:buClr>
                <a:srgbClr val="FF0000"/>
              </a:buClr>
              <a:buSzPct val="150000"/>
              <a:buFont typeface="Arial" charset="0"/>
              <a:buChar char="•"/>
            </a:pPr>
            <a:r>
              <a:rPr lang="es-ES" sz="1600" dirty="0" smtClean="0">
                <a:latin typeface="Calibri" pitchFamily="34" charset="0"/>
              </a:rPr>
              <a:t>Mendoza</a:t>
            </a:r>
          </a:p>
          <a:p>
            <a:pPr>
              <a:buClr>
                <a:srgbClr val="FF0000"/>
              </a:buClr>
              <a:buSzPct val="150000"/>
              <a:buFont typeface="Arial" charset="0"/>
              <a:buChar char="•"/>
            </a:pPr>
            <a:r>
              <a:rPr lang="es-ES" sz="1600" dirty="0" smtClean="0">
                <a:latin typeface="Calibri" pitchFamily="34" charset="0"/>
              </a:rPr>
              <a:t>San Rafael</a:t>
            </a:r>
          </a:p>
          <a:p>
            <a:pPr>
              <a:buClr>
                <a:srgbClr val="FF0000"/>
              </a:buClr>
            </a:pPr>
            <a:endParaRPr lang="es-ES" sz="800" dirty="0" smtClean="0">
              <a:latin typeface="Calibri" pitchFamily="34" charset="0"/>
            </a:endParaRPr>
          </a:p>
          <a:p>
            <a:pPr>
              <a:buClr>
                <a:srgbClr val="FF0000"/>
              </a:buClr>
            </a:pPr>
            <a:endParaRPr lang="es-ES" sz="800" dirty="0" smtClean="0">
              <a:latin typeface="Calibri" pitchFamily="34" charset="0"/>
            </a:endParaRPr>
          </a:p>
          <a:p>
            <a:pPr>
              <a:buClr>
                <a:srgbClr val="FF0000"/>
              </a:buClr>
            </a:pPr>
            <a:endParaRPr lang="es-ES" sz="800" dirty="0" smtClean="0">
              <a:latin typeface="Calibri" pitchFamily="34" charset="0"/>
            </a:endParaRPr>
          </a:p>
          <a:p>
            <a:pPr>
              <a:buClr>
                <a:srgbClr val="FF0000"/>
              </a:buClr>
              <a:buSzPct val="150000"/>
              <a:buFont typeface="Arial" charset="0"/>
              <a:buChar char="•"/>
            </a:pPr>
            <a:r>
              <a:rPr lang="es-ES" sz="1600" dirty="0" smtClean="0">
                <a:latin typeface="Calibri" pitchFamily="34" charset="0"/>
              </a:rPr>
              <a:t>El Dorado</a:t>
            </a:r>
          </a:p>
          <a:p>
            <a:pPr>
              <a:buClr>
                <a:srgbClr val="FF0000"/>
              </a:buClr>
              <a:buSzPct val="150000"/>
              <a:buFont typeface="Arial" charset="0"/>
              <a:buChar char="•"/>
            </a:pPr>
            <a:r>
              <a:rPr lang="es-ES" sz="1600" dirty="0" smtClean="0">
                <a:latin typeface="Calibri" pitchFamily="34" charset="0"/>
              </a:rPr>
              <a:t>Posadas</a:t>
            </a:r>
          </a:p>
          <a:p>
            <a:pPr>
              <a:buClr>
                <a:srgbClr val="FF0000"/>
              </a:buClr>
              <a:buSzPct val="150000"/>
              <a:buFont typeface="Arial" charset="0"/>
              <a:buChar char="•"/>
            </a:pPr>
            <a:r>
              <a:rPr lang="es-ES" sz="1600" dirty="0" err="1" smtClean="0">
                <a:latin typeface="Calibri" pitchFamily="34" charset="0"/>
              </a:rPr>
              <a:t>Oberá</a:t>
            </a:r>
            <a:endParaRPr lang="es-ES" sz="1600" dirty="0" smtClean="0">
              <a:latin typeface="Calibri" pitchFamily="34" charset="0"/>
            </a:endParaRPr>
          </a:p>
          <a:p>
            <a:pPr>
              <a:buClr>
                <a:srgbClr val="FF0000"/>
              </a:buClr>
            </a:pPr>
            <a:endParaRPr lang="es-ES" sz="800" dirty="0" smtClean="0">
              <a:latin typeface="Calibri" pitchFamily="34" charset="0"/>
            </a:endParaRPr>
          </a:p>
          <a:p>
            <a:pPr>
              <a:buClr>
                <a:srgbClr val="FF0000"/>
              </a:buClr>
            </a:pPr>
            <a:endParaRPr lang="es-ES" sz="800" dirty="0" smtClean="0">
              <a:latin typeface="Calibri" pitchFamily="34" charset="0"/>
            </a:endParaRPr>
          </a:p>
          <a:p>
            <a:pPr>
              <a:buClr>
                <a:srgbClr val="FF0000"/>
              </a:buClr>
            </a:pPr>
            <a:endParaRPr lang="es-ES" sz="800" dirty="0" smtClean="0">
              <a:latin typeface="Calibri" pitchFamily="34" charset="0"/>
            </a:endParaRPr>
          </a:p>
          <a:p>
            <a:pPr>
              <a:buClr>
                <a:srgbClr val="FF0000"/>
              </a:buClr>
            </a:pPr>
            <a:endParaRPr lang="es-ES" sz="800" dirty="0" smtClean="0">
              <a:latin typeface="Calibri" pitchFamily="34" charset="0"/>
            </a:endParaRPr>
          </a:p>
          <a:p>
            <a:pPr>
              <a:buClr>
                <a:srgbClr val="FF0000"/>
              </a:buClr>
              <a:buSzPct val="150000"/>
              <a:buFont typeface="Arial" charset="0"/>
              <a:buChar char="•"/>
            </a:pPr>
            <a:r>
              <a:rPr lang="es-ES" sz="1600" dirty="0" smtClean="0">
                <a:latin typeface="Calibri" pitchFamily="34" charset="0"/>
              </a:rPr>
              <a:t>Neuquén</a:t>
            </a:r>
          </a:p>
          <a:p>
            <a:pPr>
              <a:buClr>
                <a:srgbClr val="FF0000"/>
              </a:buClr>
              <a:buSzPct val="150000"/>
              <a:buFont typeface="Arial" charset="0"/>
              <a:buChar char="•"/>
            </a:pPr>
            <a:r>
              <a:rPr lang="es-ES" sz="1600" dirty="0" smtClean="0">
                <a:latin typeface="Calibri" pitchFamily="34" charset="0"/>
              </a:rPr>
              <a:t>Piedra del Águila</a:t>
            </a:r>
          </a:p>
          <a:p>
            <a:pPr>
              <a:buClr>
                <a:srgbClr val="FF0000"/>
              </a:buClr>
              <a:buSzPct val="150000"/>
              <a:buFont typeface="Arial" charset="0"/>
              <a:buChar char="•"/>
            </a:pPr>
            <a:r>
              <a:rPr lang="es-ES" sz="1600" dirty="0" smtClean="0">
                <a:latin typeface="Calibri" pitchFamily="34" charset="0"/>
              </a:rPr>
              <a:t>San Martin de los Andes</a:t>
            </a:r>
          </a:p>
          <a:p>
            <a:pPr>
              <a:buClr>
                <a:srgbClr val="FF0000"/>
              </a:buClr>
              <a:buSzPct val="150000"/>
              <a:buFont typeface="Arial" charset="0"/>
              <a:buChar char="•"/>
            </a:pPr>
            <a:r>
              <a:rPr lang="es-ES" sz="1600" dirty="0" smtClean="0">
                <a:latin typeface="Calibri" pitchFamily="34" charset="0"/>
              </a:rPr>
              <a:t>Zapala</a:t>
            </a:r>
          </a:p>
          <a:p>
            <a:pPr>
              <a:buClr>
                <a:srgbClr val="FF0000"/>
              </a:buClr>
            </a:pPr>
            <a:endParaRPr lang="es-ES" sz="800" dirty="0" smtClean="0">
              <a:latin typeface="Calibri" pitchFamily="34" charset="0"/>
            </a:endParaRPr>
          </a:p>
          <a:p>
            <a:pPr>
              <a:buClr>
                <a:srgbClr val="FF0000"/>
              </a:buClr>
            </a:pPr>
            <a:endParaRPr lang="es-ES" sz="1600" dirty="0" smtClean="0">
              <a:latin typeface="Calibri" pitchFamily="34" charset="0"/>
            </a:endParaRPr>
          </a:p>
          <a:p>
            <a:endParaRPr lang="es-ES" sz="1600" dirty="0" smtClean="0">
              <a:latin typeface="Calibri" pitchFamily="34" charset="0"/>
            </a:endParaRPr>
          </a:p>
          <a:p>
            <a:endParaRPr lang="es-ES" sz="2600" dirty="0" smtClean="0"/>
          </a:p>
        </p:txBody>
      </p:sp>
      <p:sp>
        <p:nvSpPr>
          <p:cNvPr id="17412" name="Rectangle 6"/>
          <p:cNvSpPr>
            <a:spLocks noGrp="1" noChangeArrowheads="1"/>
          </p:cNvSpPr>
          <p:nvPr>
            <p:ph type="body" sz="half" idx="4294967295"/>
          </p:nvPr>
        </p:nvSpPr>
        <p:spPr>
          <a:xfrm>
            <a:off x="6663228" y="1958975"/>
            <a:ext cx="3524250" cy="4530725"/>
          </a:xfrm>
        </p:spPr>
        <p:txBody>
          <a:bodyPr/>
          <a:lstStyle/>
          <a:p>
            <a:pPr>
              <a:buClr>
                <a:srgbClr val="FF0000"/>
              </a:buClr>
              <a:buSzPct val="70000"/>
              <a:buFont typeface="Arial" charset="0"/>
              <a:buChar char="•"/>
            </a:pPr>
            <a:endParaRPr lang="es-ES" sz="2000" b="1" dirty="0" smtClean="0">
              <a:latin typeface="Calibri" pitchFamily="34" charset="0"/>
            </a:endParaRPr>
          </a:p>
          <a:p>
            <a:pPr>
              <a:buClr>
                <a:srgbClr val="FF0000"/>
              </a:buClr>
              <a:buSzPct val="150000"/>
              <a:buFont typeface="Arial" charset="0"/>
              <a:buChar char="•"/>
            </a:pPr>
            <a:r>
              <a:rPr lang="es-ES" sz="1600" dirty="0" smtClean="0">
                <a:latin typeface="Calibri" pitchFamily="34" charset="0"/>
              </a:rPr>
              <a:t>Santa Fe</a:t>
            </a:r>
          </a:p>
          <a:p>
            <a:pPr>
              <a:buClr>
                <a:srgbClr val="FF0000"/>
              </a:buClr>
              <a:buSzPct val="150000"/>
              <a:buFont typeface="Arial" charset="0"/>
              <a:buChar char="•"/>
            </a:pPr>
            <a:r>
              <a:rPr lang="es-ES" sz="1600" dirty="0" smtClean="0">
                <a:latin typeface="Calibri" pitchFamily="34" charset="0"/>
              </a:rPr>
              <a:t>Rafaela</a:t>
            </a:r>
          </a:p>
          <a:p>
            <a:pPr>
              <a:buClr>
                <a:srgbClr val="FF0000"/>
              </a:buClr>
              <a:buSzPct val="150000"/>
              <a:buFont typeface="Arial" charset="0"/>
              <a:buChar char="•"/>
            </a:pPr>
            <a:r>
              <a:rPr lang="es-ES" sz="1600" dirty="0" smtClean="0">
                <a:latin typeface="Calibri" pitchFamily="34" charset="0"/>
              </a:rPr>
              <a:t>Cañada de Gómez</a:t>
            </a:r>
          </a:p>
          <a:p>
            <a:pPr>
              <a:buClr>
                <a:srgbClr val="FF0000"/>
              </a:buClr>
              <a:buSzPct val="150000"/>
              <a:buFont typeface="Arial" charset="0"/>
              <a:buChar char="•"/>
            </a:pPr>
            <a:endParaRPr lang="es-ES" sz="1600" dirty="0" smtClean="0">
              <a:latin typeface="Calibri" pitchFamily="34" charset="0"/>
            </a:endParaRPr>
          </a:p>
          <a:p>
            <a:pPr>
              <a:buClr>
                <a:srgbClr val="FF0000"/>
              </a:buClr>
              <a:buSzPct val="150000"/>
              <a:buFont typeface="Arial" charset="0"/>
              <a:buChar char="•"/>
            </a:pPr>
            <a:endParaRPr lang="es-ES" sz="1600" dirty="0" smtClean="0">
              <a:latin typeface="Calibri" pitchFamily="34" charset="0"/>
            </a:endParaRPr>
          </a:p>
          <a:p>
            <a:pPr>
              <a:buClr>
                <a:srgbClr val="FF0000"/>
              </a:buClr>
              <a:buSzPct val="70000"/>
              <a:buFont typeface="Arial" charset="0"/>
              <a:buChar char="•"/>
            </a:pPr>
            <a:endParaRPr lang="es-ES" sz="800" dirty="0" smtClean="0">
              <a:latin typeface="Calibri" pitchFamily="34" charset="0"/>
            </a:endParaRPr>
          </a:p>
          <a:p>
            <a:pPr>
              <a:buClr>
                <a:srgbClr val="FF0000"/>
              </a:buClr>
              <a:buSzPct val="150000"/>
              <a:buFont typeface="Arial" charset="0"/>
              <a:buChar char="•"/>
            </a:pPr>
            <a:r>
              <a:rPr lang="es-ES" sz="1600" dirty="0" smtClean="0">
                <a:latin typeface="Calibri" pitchFamily="34" charset="0"/>
              </a:rPr>
              <a:t>San Luis</a:t>
            </a:r>
          </a:p>
          <a:p>
            <a:pPr>
              <a:buClr>
                <a:srgbClr val="FF0000"/>
              </a:buClr>
              <a:buSzPct val="70000"/>
              <a:buFont typeface="Arial" charset="0"/>
              <a:buChar char="•"/>
            </a:pPr>
            <a:endParaRPr lang="es-ES" sz="800" dirty="0" smtClean="0">
              <a:latin typeface="Calibri" pitchFamily="34" charset="0"/>
            </a:endParaRPr>
          </a:p>
          <a:p>
            <a:pPr>
              <a:buClr>
                <a:srgbClr val="FF0000"/>
              </a:buClr>
              <a:buSzPct val="70000"/>
              <a:buFont typeface="Arial" charset="0"/>
              <a:buChar char="•"/>
            </a:pPr>
            <a:endParaRPr lang="es-ES" sz="2000" b="1" dirty="0" smtClean="0">
              <a:latin typeface="Calibri" pitchFamily="34" charset="0"/>
            </a:endParaRPr>
          </a:p>
          <a:p>
            <a:pPr>
              <a:buClr>
                <a:srgbClr val="FF0000"/>
              </a:buClr>
              <a:buSzPct val="150000"/>
              <a:buFont typeface="Arial" charset="0"/>
              <a:buChar char="•"/>
            </a:pPr>
            <a:endParaRPr lang="es-ES" sz="1600" dirty="0" smtClean="0">
              <a:latin typeface="Calibri" pitchFamily="34" charset="0"/>
            </a:endParaRPr>
          </a:p>
          <a:p>
            <a:pPr>
              <a:buClr>
                <a:srgbClr val="FF0000"/>
              </a:buClr>
              <a:buSzPct val="150000"/>
              <a:buFont typeface="Arial" charset="0"/>
              <a:buChar char="•"/>
            </a:pPr>
            <a:r>
              <a:rPr lang="es-ES" sz="1600" dirty="0" smtClean="0">
                <a:latin typeface="Calibri" pitchFamily="34" charset="0"/>
              </a:rPr>
              <a:t>San Carlos de Bariloche</a:t>
            </a:r>
          </a:p>
          <a:p>
            <a:pPr>
              <a:buClr>
                <a:srgbClr val="FF0000"/>
              </a:buClr>
              <a:buSzPct val="70000"/>
            </a:pPr>
            <a:endParaRPr lang="es-ES" sz="800" dirty="0" smtClean="0">
              <a:latin typeface="Calibri" pitchFamily="34" charset="0"/>
            </a:endParaRPr>
          </a:p>
          <a:p>
            <a:endParaRPr lang="es-ES" sz="2600" dirty="0" smtClean="0"/>
          </a:p>
        </p:txBody>
      </p:sp>
      <p:sp>
        <p:nvSpPr>
          <p:cNvPr id="2" name="1 Rectángulo"/>
          <p:cNvSpPr/>
          <p:nvPr/>
        </p:nvSpPr>
        <p:spPr>
          <a:xfrm>
            <a:off x="3602038" y="2457450"/>
            <a:ext cx="3871912" cy="2862263"/>
          </a:xfrm>
          <a:prstGeom prst="rect">
            <a:avLst/>
          </a:prstGeom>
        </p:spPr>
        <p:txBody>
          <a:bodyPr>
            <a:spAutoFit/>
          </a:bodyPr>
          <a:lstStyle/>
          <a:p>
            <a:pPr>
              <a:defRPr/>
            </a:pPr>
            <a:endParaRPr lang="es-AR" sz="2000" b="1" dirty="0">
              <a:latin typeface="Calibri" pitchFamily="34" charset="0"/>
            </a:endParaRPr>
          </a:p>
          <a:p>
            <a:pPr marL="285750" indent="-285750">
              <a:buClr>
                <a:srgbClr val="FF0000"/>
              </a:buClr>
              <a:buSzPct val="150000"/>
              <a:buFont typeface="Arial" pitchFamily="34" charset="0"/>
              <a:buChar char="•"/>
              <a:defRPr/>
            </a:pPr>
            <a:r>
              <a:rPr lang="es-AR" sz="1600" dirty="0">
                <a:latin typeface="Calibri" pitchFamily="34" charset="0"/>
              </a:rPr>
              <a:t>Tucumán</a:t>
            </a:r>
          </a:p>
          <a:p>
            <a:pPr>
              <a:defRPr/>
            </a:pPr>
            <a:endParaRPr lang="es-AR" dirty="0">
              <a:latin typeface="Calibri" pitchFamily="34" charset="0"/>
            </a:endParaRPr>
          </a:p>
          <a:p>
            <a:pPr>
              <a:defRPr/>
            </a:pPr>
            <a:endParaRPr lang="es-AR" sz="2000" b="1" dirty="0">
              <a:latin typeface="Calibri" pitchFamily="34" charset="0"/>
            </a:endParaRPr>
          </a:p>
          <a:p>
            <a:pPr marL="285750" indent="-285750">
              <a:buClr>
                <a:srgbClr val="FF0000"/>
              </a:buClr>
              <a:buSzPct val="150000"/>
              <a:buFont typeface="Arial" pitchFamily="34" charset="0"/>
              <a:buChar char="•"/>
              <a:defRPr/>
            </a:pPr>
            <a:r>
              <a:rPr lang="es-AR" sz="1600" dirty="0">
                <a:latin typeface="Calibri" pitchFamily="34" charset="0"/>
              </a:rPr>
              <a:t>Resistencia</a:t>
            </a:r>
          </a:p>
          <a:p>
            <a:pPr marL="285750" indent="-285750">
              <a:buClr>
                <a:srgbClr val="FF0000"/>
              </a:buClr>
              <a:buSzPct val="150000"/>
              <a:buFont typeface="Arial" pitchFamily="34" charset="0"/>
              <a:buChar char="•"/>
              <a:defRPr/>
            </a:pPr>
            <a:endParaRPr lang="es-AR" sz="1600" dirty="0">
              <a:latin typeface="Calibri" pitchFamily="34" charset="0"/>
            </a:endParaRPr>
          </a:p>
          <a:p>
            <a:pPr>
              <a:defRPr/>
            </a:pPr>
            <a:r>
              <a:rPr lang="es-AR" sz="2000" b="1" dirty="0">
                <a:latin typeface="Calibri" pitchFamily="34" charset="0"/>
              </a:rPr>
              <a:t> </a:t>
            </a:r>
          </a:p>
          <a:p>
            <a:pPr marL="285750" indent="-285750">
              <a:buClr>
                <a:srgbClr val="FF0000"/>
              </a:buClr>
              <a:buSzPct val="150000"/>
              <a:buFont typeface="Arial" pitchFamily="34" charset="0"/>
              <a:buChar char="•"/>
              <a:defRPr/>
            </a:pPr>
            <a:r>
              <a:rPr lang="es-AR" sz="1600" dirty="0">
                <a:latin typeface="Calibri" pitchFamily="34" charset="0"/>
              </a:rPr>
              <a:t>Rio Grande</a:t>
            </a:r>
          </a:p>
          <a:p>
            <a:pPr>
              <a:defRPr/>
            </a:pPr>
            <a:endParaRPr lang="es-AR" dirty="0">
              <a:latin typeface="Calibri" pitchFamily="34" charset="0"/>
            </a:endParaRPr>
          </a:p>
          <a:p>
            <a:pPr>
              <a:defRPr/>
            </a:pPr>
            <a:endParaRPr lang="es-AR" dirty="0">
              <a:latin typeface="Calibri" pitchFamily="34" charset="0"/>
            </a:endParaRPr>
          </a:p>
        </p:txBody>
      </p:sp>
      <p:sp>
        <p:nvSpPr>
          <p:cNvPr id="8" name="7 Rectángulo"/>
          <p:cNvSpPr/>
          <p:nvPr/>
        </p:nvSpPr>
        <p:spPr bwMode="auto">
          <a:xfrm>
            <a:off x="453819" y="1718480"/>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Mendoza</a:t>
            </a:r>
          </a:p>
        </p:txBody>
      </p:sp>
      <p:sp>
        <p:nvSpPr>
          <p:cNvPr id="9" name="8 Rectángulo"/>
          <p:cNvSpPr/>
          <p:nvPr/>
        </p:nvSpPr>
        <p:spPr bwMode="auto">
          <a:xfrm>
            <a:off x="3602820" y="2258844"/>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Tucumán</a:t>
            </a:r>
          </a:p>
        </p:txBody>
      </p:sp>
      <p:sp>
        <p:nvSpPr>
          <p:cNvPr id="10" name="9 Rectángulo"/>
          <p:cNvSpPr/>
          <p:nvPr/>
        </p:nvSpPr>
        <p:spPr bwMode="auto">
          <a:xfrm>
            <a:off x="453819" y="2760884"/>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Misiones</a:t>
            </a:r>
          </a:p>
        </p:txBody>
      </p:sp>
      <p:sp>
        <p:nvSpPr>
          <p:cNvPr id="11" name="10 Rectángulo"/>
          <p:cNvSpPr/>
          <p:nvPr/>
        </p:nvSpPr>
        <p:spPr bwMode="auto">
          <a:xfrm>
            <a:off x="3602820" y="3158964"/>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lgn="ctr">
              <a:defRPr/>
            </a:pPr>
            <a:r>
              <a:rPr lang="es-AR" sz="2000" b="1" dirty="0">
                <a:solidFill>
                  <a:schemeClr val="bg2">
                    <a:lumMod val="50000"/>
                  </a:schemeClr>
                </a:solidFill>
                <a:latin typeface="Calibri" pitchFamily="34" charset="0"/>
              </a:rPr>
              <a:t>Provincia de Chaco</a:t>
            </a:r>
          </a:p>
        </p:txBody>
      </p:sp>
      <p:sp>
        <p:nvSpPr>
          <p:cNvPr id="12" name="11 Rectángulo"/>
          <p:cNvSpPr/>
          <p:nvPr/>
        </p:nvSpPr>
        <p:spPr bwMode="auto">
          <a:xfrm>
            <a:off x="3692832" y="3969072"/>
            <a:ext cx="2520336"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lgn="ctr">
              <a:defRPr/>
            </a:pPr>
            <a:r>
              <a:rPr lang="es-AR" sz="2000" b="1" dirty="0">
                <a:solidFill>
                  <a:schemeClr val="bg2">
                    <a:lumMod val="50000"/>
                  </a:schemeClr>
                </a:solidFill>
                <a:latin typeface="Calibri" pitchFamily="34" charset="0"/>
              </a:rPr>
              <a:t>Tierra del Fuego</a:t>
            </a:r>
          </a:p>
        </p:txBody>
      </p:sp>
      <p:sp>
        <p:nvSpPr>
          <p:cNvPr id="13" name="12 Rectángulo"/>
          <p:cNvSpPr/>
          <p:nvPr/>
        </p:nvSpPr>
        <p:spPr bwMode="auto">
          <a:xfrm>
            <a:off x="6752779" y="1808784"/>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Santa Fe</a:t>
            </a:r>
          </a:p>
        </p:txBody>
      </p:sp>
      <p:sp>
        <p:nvSpPr>
          <p:cNvPr id="14" name="13 Rectángulo"/>
          <p:cNvSpPr/>
          <p:nvPr/>
        </p:nvSpPr>
        <p:spPr bwMode="auto">
          <a:xfrm>
            <a:off x="6842791" y="3338988"/>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San Luis</a:t>
            </a:r>
          </a:p>
        </p:txBody>
      </p:sp>
      <p:sp>
        <p:nvSpPr>
          <p:cNvPr id="15" name="14 Rectángulo"/>
          <p:cNvSpPr/>
          <p:nvPr/>
        </p:nvSpPr>
        <p:spPr bwMode="auto">
          <a:xfrm>
            <a:off x="6842791" y="4509144"/>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Río Negro</a:t>
            </a:r>
          </a:p>
        </p:txBody>
      </p:sp>
      <p:sp>
        <p:nvSpPr>
          <p:cNvPr id="16" name="15 Rectángulo"/>
          <p:cNvSpPr/>
          <p:nvPr/>
        </p:nvSpPr>
        <p:spPr bwMode="auto">
          <a:xfrm>
            <a:off x="453819" y="4201076"/>
            <a:ext cx="2610348" cy="3977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wrap="none"/>
          <a:lstStyle/>
          <a:p>
            <a:pPr>
              <a:defRPr/>
            </a:pPr>
            <a:r>
              <a:rPr lang="es-AR" sz="2000" b="1" dirty="0">
                <a:solidFill>
                  <a:schemeClr val="bg2">
                    <a:lumMod val="50000"/>
                  </a:schemeClr>
                </a:solidFill>
                <a:latin typeface="Calibri" pitchFamily="34" charset="0"/>
              </a:rPr>
              <a:t>Provincia de Neuquén</a:t>
            </a:r>
          </a:p>
        </p:txBody>
      </p:sp>
      <p:sp>
        <p:nvSpPr>
          <p:cNvPr id="18" name="Rectangle 2"/>
          <p:cNvSpPr>
            <a:spLocks noGrp="1" noChangeArrowheads="1"/>
          </p:cNvSpPr>
          <p:nvPr>
            <p:ph type="title" idx="4294967295"/>
          </p:nvPr>
        </p:nvSpPr>
        <p:spPr>
          <a:xfrm>
            <a:off x="358775" y="188913"/>
            <a:ext cx="8915400" cy="1139825"/>
          </a:xfrm>
        </p:spPr>
        <p:txBody>
          <a:bodyPr/>
          <a:lstStyle/>
          <a:p>
            <a:pPr algn="ctr">
              <a:defRPr/>
            </a:pPr>
            <a:r>
              <a:rPr lang="es-ES" sz="4000" b="1" dirty="0" smtClean="0">
                <a:solidFill>
                  <a:schemeClr val="tx1"/>
                </a:solidFill>
                <a:effectLst>
                  <a:outerShdw blurRad="38100" dist="38100" dir="2700000" algn="tl">
                    <a:srgbClr val="C0C0C0"/>
                  </a:outerShdw>
                </a:effectLst>
                <a:latin typeface="Calibri" pitchFamily="34" charset="0"/>
              </a:rPr>
              <a:t>Localidades con móviles propios     </a:t>
            </a:r>
            <a:r>
              <a:rPr lang="es-ES" sz="3000" b="1" dirty="0">
                <a:solidFill>
                  <a:schemeClr val="tx1"/>
                </a:solidFill>
                <a:effectLst>
                  <a:outerShdw blurRad="38100" dist="38100" dir="2700000" algn="tl">
                    <a:srgbClr val="C0C0C0"/>
                  </a:outerShdw>
                </a:effectLst>
                <a:latin typeface="Calibri" pitchFamily="34" charset="0"/>
              </a:rPr>
              <a:t>I</a:t>
            </a:r>
            <a:r>
              <a:rPr lang="es-ES" sz="3000" b="1" dirty="0" smtClean="0">
                <a:solidFill>
                  <a:schemeClr val="tx1"/>
                </a:solidFill>
                <a:effectLst>
                  <a:outerShdw blurRad="38100" dist="38100" dir="2700000" algn="tl">
                    <a:srgbClr val="C0C0C0"/>
                  </a:outerShdw>
                </a:effectLst>
                <a:latin typeface="Calibri" pitchFamily="34" charset="0"/>
              </a:rPr>
              <a:t>ncorporados en 2014 y reforzadas en 2015</a:t>
            </a:r>
          </a:p>
        </p:txBody>
      </p:sp>
      <p:pic>
        <p:nvPicPr>
          <p:cNvPr id="19" name="Picture 6"/>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082836" y="1363663"/>
            <a:ext cx="7380632" cy="1205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68288"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4"/>
          <p:cNvSpPr>
            <a:spLocks noGrp="1" noChangeArrowheads="1"/>
          </p:cNvSpPr>
          <p:nvPr>
            <p:ph type="title"/>
          </p:nvPr>
        </p:nvSpPr>
        <p:spPr>
          <a:xfrm>
            <a:off x="452400" y="308911"/>
            <a:ext cx="4705350" cy="1139825"/>
          </a:xfrm>
        </p:spPr>
        <p:txBody>
          <a:bodyPr/>
          <a:lstStyle/>
          <a:p>
            <a:pPr eaLnBrk="1" hangingPunct="1">
              <a:defRPr/>
            </a:pPr>
            <a:r>
              <a:rPr lang="es-ES" sz="4000" b="1" spc="-150" dirty="0" smtClean="0">
                <a:solidFill>
                  <a:schemeClr val="tx1">
                    <a:lumMod val="85000"/>
                    <a:lumOff val="15000"/>
                  </a:schemeClr>
                </a:solidFill>
                <a:effectLst>
                  <a:outerShdw blurRad="38100" dist="38100" dir="2700000" algn="tl">
                    <a:srgbClr val="000000">
                      <a:alpha val="43137"/>
                    </a:srgbClr>
                  </a:outerShdw>
                </a:effectLst>
                <a:latin typeface="Calibri" pitchFamily="34" charset="0"/>
                <a:cs typeface="Calibri" pitchFamily="34" charset="0"/>
              </a:rPr>
              <a:t>Desarrollo Logístico</a:t>
            </a:r>
          </a:p>
        </p:txBody>
      </p:sp>
      <p:sp>
        <p:nvSpPr>
          <p:cNvPr id="18435" name="4 Rectángulo"/>
          <p:cNvSpPr>
            <a:spLocks noChangeArrowheads="1"/>
          </p:cNvSpPr>
          <p:nvPr/>
        </p:nvSpPr>
        <p:spPr bwMode="auto">
          <a:xfrm>
            <a:off x="517525" y="1268413"/>
            <a:ext cx="5335588" cy="4116387"/>
          </a:xfrm>
          <a:prstGeom prst="rect">
            <a:avLst/>
          </a:prstGeom>
          <a:noFill/>
          <a:ln>
            <a:noFill/>
          </a:ln>
          <a:extLst/>
        </p:spPr>
        <p:txBody>
          <a:bodyPr>
            <a:spAutoFit/>
          </a:bodyPr>
          <a:lstStyle/>
          <a:p>
            <a:pPr>
              <a:lnSpc>
                <a:spcPct val="150000"/>
              </a:lnSpc>
              <a:defRPr/>
            </a:pPr>
            <a:r>
              <a:rPr lang="es-AR" sz="1600" dirty="0">
                <a:latin typeface="Calibri" pitchFamily="34" charset="0"/>
              </a:rPr>
              <a:t>Seguiremos Implementando, como en temporadas anteriores, un sistema de trasbordos como contingencia que se utilizará en los corredores turísticos mas importantes: </a:t>
            </a:r>
          </a:p>
          <a:p>
            <a:pPr marL="285750" indent="-285750">
              <a:lnSpc>
                <a:spcPct val="150000"/>
              </a:lnSpc>
              <a:buFont typeface="Arial" pitchFamily="34" charset="0"/>
              <a:buChar char="•"/>
              <a:defRPr/>
            </a:pPr>
            <a:r>
              <a:rPr lang="es-AR" sz="1600" dirty="0">
                <a:latin typeface="Calibri" pitchFamily="34" charset="0"/>
              </a:rPr>
              <a:t>Ruta 2 (Bs As)</a:t>
            </a:r>
          </a:p>
          <a:p>
            <a:pPr marL="285750" indent="-285750">
              <a:lnSpc>
                <a:spcPct val="150000"/>
              </a:lnSpc>
              <a:buFont typeface="Arial" pitchFamily="34" charset="0"/>
              <a:buChar char="•"/>
              <a:defRPr/>
            </a:pPr>
            <a:r>
              <a:rPr lang="es-AR" sz="1600" dirty="0">
                <a:latin typeface="Calibri" pitchFamily="34" charset="0"/>
              </a:rPr>
              <a:t>Ruta 14 (Entre Ríos) </a:t>
            </a:r>
          </a:p>
          <a:p>
            <a:pPr marL="285750" indent="-285750">
              <a:lnSpc>
                <a:spcPct val="150000"/>
              </a:lnSpc>
              <a:buFont typeface="Arial" pitchFamily="34" charset="0"/>
              <a:buChar char="•"/>
              <a:defRPr/>
            </a:pPr>
            <a:r>
              <a:rPr lang="es-AR" sz="1600" dirty="0">
                <a:latin typeface="Calibri" pitchFamily="34" charset="0"/>
              </a:rPr>
              <a:t>Autopista Bs. As. – Córdoba (Bs As / Córdoba) </a:t>
            </a:r>
          </a:p>
          <a:p>
            <a:pPr marL="285750" indent="-285750">
              <a:lnSpc>
                <a:spcPct val="150000"/>
              </a:lnSpc>
              <a:buFont typeface="Arial" pitchFamily="34" charset="0"/>
              <a:buChar char="•"/>
              <a:defRPr/>
            </a:pPr>
            <a:r>
              <a:rPr lang="es-AR" sz="1600" dirty="0">
                <a:latin typeface="Calibri" pitchFamily="34" charset="0"/>
              </a:rPr>
              <a:t>Ruta 11 (Santa Fe / Bs. As.)</a:t>
            </a:r>
          </a:p>
          <a:p>
            <a:pPr marL="285750" indent="-285750">
              <a:lnSpc>
                <a:spcPct val="150000"/>
              </a:lnSpc>
              <a:buFont typeface="Arial" pitchFamily="34" charset="0"/>
              <a:buChar char="•"/>
              <a:defRPr/>
            </a:pPr>
            <a:r>
              <a:rPr lang="es-AR" sz="1600" dirty="0">
                <a:latin typeface="Calibri" pitchFamily="34" charset="0"/>
              </a:rPr>
              <a:t>Ruta 237 (Neuquén / Rio Negro), etc. </a:t>
            </a:r>
          </a:p>
          <a:p>
            <a:pPr>
              <a:lnSpc>
                <a:spcPct val="150000"/>
              </a:lnSpc>
              <a:defRPr/>
            </a:pPr>
            <a:r>
              <a:rPr lang="es-AR" sz="1600" dirty="0">
                <a:latin typeface="Calibri" pitchFamily="34" charset="0"/>
              </a:rPr>
              <a:t>Con el fin de evitar desplazar unidades de las mismas y descubrir la zona, coordinando actividades y traslados entre prestadores contratados exclusivos y Sede Operaciones Bs. As. </a:t>
            </a:r>
          </a:p>
        </p:txBody>
      </p:sp>
      <p:graphicFrame>
        <p:nvGraphicFramePr>
          <p:cNvPr id="18437" name="4 Objeto"/>
          <p:cNvGraphicFramePr>
            <a:graphicFrameLocks noChangeAspect="1"/>
          </p:cNvGraphicFramePr>
          <p:nvPr/>
        </p:nvGraphicFramePr>
        <p:xfrm>
          <a:off x="6348413" y="863600"/>
          <a:ext cx="3014662" cy="5175250"/>
        </p:xfrm>
        <a:graphic>
          <a:graphicData uri="http://schemas.openxmlformats.org/presentationml/2006/ole">
            <p:oleObj spid="_x0000_s18448" name="Document" r:id="rId4" imgW="6912758" imgH="11878518" progId="Word.Document.8">
              <p:embed/>
            </p:oleObj>
          </a:graphicData>
        </a:graphic>
      </p:graphicFrame>
      <p:cxnSp>
        <p:nvCxnSpPr>
          <p:cNvPr id="7" name="6 Conector recto"/>
          <p:cNvCxnSpPr/>
          <p:nvPr/>
        </p:nvCxnSpPr>
        <p:spPr bwMode="auto">
          <a:xfrm>
            <a:off x="542412" y="998676"/>
            <a:ext cx="3780504" cy="0"/>
          </a:xfrm>
          <a:prstGeom prst="line">
            <a:avLst/>
          </a:prstGeom>
          <a:solidFill>
            <a:schemeClr val="accent1"/>
          </a:solidFill>
          <a:ln w="57150" cap="rnd" cmpd="dbl" algn="ctr">
            <a:solidFill>
              <a:srgbClr val="FF0000"/>
            </a:solidFill>
            <a:prstDash val="solid"/>
            <a:round/>
            <a:headEnd type="none" w="med" len="med"/>
            <a:tailEnd type="none" w="med" len="med"/>
          </a:ln>
          <a:effectLst>
            <a:innerShdw blurRad="63500" dist="50800" dir="13500000">
              <a:prstClr val="black">
                <a:alpha val="50000"/>
              </a:prstClr>
            </a:innerShdw>
          </a:effectLst>
          <a:scene3d>
            <a:camera prst="orthographicFront">
              <a:rot lat="0" lon="0" rev="0"/>
            </a:camera>
            <a:lightRig rig="contrasting" dir="t">
              <a:rot lat="0" lon="0" rev="7800000"/>
            </a:lightRig>
          </a:scene3d>
          <a:sp3d/>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8288"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body" idx="4294967295"/>
          </p:nvPr>
        </p:nvSpPr>
        <p:spPr>
          <a:xfrm>
            <a:off x="452438" y="1358900"/>
            <a:ext cx="8915400" cy="2790825"/>
          </a:xfrm>
        </p:spPr>
        <p:txBody>
          <a:bodyPr/>
          <a:lstStyle/>
          <a:p>
            <a:pPr algn="just" eaLnBrk="1" hangingPunct="1">
              <a:lnSpc>
                <a:spcPct val="85000"/>
              </a:lnSpc>
              <a:buClr>
                <a:srgbClr val="FF0000"/>
              </a:buClr>
              <a:buSzPct val="115000"/>
              <a:buFont typeface="Arial" pitchFamily="34" charset="0"/>
              <a:buChar char="•"/>
              <a:defRPr/>
            </a:pPr>
            <a:r>
              <a:rPr lang="es-ES" b="1" dirty="0" smtClean="0">
                <a:solidFill>
                  <a:srgbClr val="262626"/>
                </a:solidFill>
                <a:latin typeface="Calibri" pitchFamily="34" charset="0"/>
              </a:rPr>
              <a:t>Planificación:</a:t>
            </a:r>
          </a:p>
          <a:p>
            <a:pPr algn="just" eaLnBrk="1" hangingPunct="1">
              <a:lnSpc>
                <a:spcPct val="85000"/>
              </a:lnSpc>
              <a:buClr>
                <a:srgbClr val="FF0000"/>
              </a:buClr>
              <a:buFont typeface="Wingdings" pitchFamily="2" charset="2"/>
              <a:buNone/>
              <a:defRPr/>
            </a:pPr>
            <a:r>
              <a:rPr lang="es-ES" sz="2000" dirty="0" smtClean="0">
                <a:solidFill>
                  <a:srgbClr val="404040"/>
                </a:solidFill>
                <a:latin typeface="Calibri" pitchFamily="34" charset="0"/>
              </a:rPr>
              <a:t>                              </a:t>
            </a:r>
          </a:p>
          <a:p>
            <a:pPr algn="just" eaLnBrk="1" hangingPunct="1">
              <a:lnSpc>
                <a:spcPct val="150000"/>
              </a:lnSpc>
              <a:buClr>
                <a:srgbClr val="FF0000"/>
              </a:buClr>
              <a:buFont typeface="Wingdings" pitchFamily="2" charset="2"/>
              <a:buNone/>
              <a:defRPr/>
            </a:pPr>
            <a:r>
              <a:rPr lang="es-ES" sz="2000" dirty="0" smtClean="0">
                <a:solidFill>
                  <a:schemeClr val="tx1">
                    <a:lumMod val="85000"/>
                    <a:lumOff val="15000"/>
                  </a:schemeClr>
                </a:solidFill>
                <a:latin typeface="Calibri" pitchFamily="34" charset="0"/>
              </a:rPr>
              <a:t>      </a:t>
            </a:r>
            <a:r>
              <a:rPr lang="es-ES" sz="1800" dirty="0" smtClean="0">
                <a:solidFill>
                  <a:schemeClr val="tx1">
                    <a:lumMod val="85000"/>
                    <a:lumOff val="15000"/>
                  </a:schemeClr>
                </a:solidFill>
                <a:latin typeface="Calibri" pitchFamily="34" charset="0"/>
              </a:rPr>
              <a:t>Más allá de contar con nuestra red operativa tradicional en las zonas veraniegas; durante los fines de semana (Viernes a Domingos de 18 a 06 hs.) fortaleceremos los corredores viales con unidades de traslado y talleres móviles situados estratégicamente en las siguientes localidades:  </a:t>
            </a:r>
          </a:p>
          <a:p>
            <a:pPr algn="just" eaLnBrk="1" hangingPunct="1">
              <a:lnSpc>
                <a:spcPct val="85000"/>
              </a:lnSpc>
              <a:buClr>
                <a:srgbClr val="FF0000"/>
              </a:buClr>
              <a:buFont typeface="Wingdings" pitchFamily="2" charset="2"/>
              <a:buNone/>
              <a:defRPr/>
            </a:pPr>
            <a:endParaRPr lang="es-ES" sz="1800" dirty="0" smtClean="0">
              <a:solidFill>
                <a:srgbClr val="404040"/>
              </a:solidFill>
              <a:latin typeface="Calibri" pitchFamily="34" charset="0"/>
            </a:endParaRPr>
          </a:p>
        </p:txBody>
      </p:sp>
      <p:pic>
        <p:nvPicPr>
          <p:cNvPr id="15364" name="Picture 9"/>
          <p:cNvPicPr>
            <a:picLocks noChangeAspect="1" noChangeArrowheads="1"/>
          </p:cNvPicPr>
          <p:nvPr/>
        </p:nvPicPr>
        <p:blipFill>
          <a:blip r:embed="rId3" cstate="print">
            <a:clrChange>
              <a:clrFrom>
                <a:srgbClr val="F2F5E4"/>
              </a:clrFrom>
              <a:clrTo>
                <a:srgbClr val="F2F5E4">
                  <a:alpha val="0"/>
                </a:srgbClr>
              </a:clrTo>
            </a:clrChange>
          </a:blip>
          <a:srcRect/>
          <a:stretch>
            <a:fillRect/>
          </a:stretch>
        </p:blipFill>
        <p:spPr bwMode="auto">
          <a:xfrm>
            <a:off x="4500563" y="3790950"/>
            <a:ext cx="957262" cy="1901825"/>
          </a:xfrm>
          <a:prstGeom prst="rect">
            <a:avLst/>
          </a:prstGeom>
          <a:ln>
            <a:noFill/>
          </a:ln>
          <a:effectLst>
            <a:outerShdw blurRad="292100" dist="139700" dir="2700000" algn="tl" rotWithShape="0">
              <a:srgbClr val="333333">
                <a:alpha val="65000"/>
              </a:srgbClr>
            </a:outerShdw>
          </a:effectLst>
        </p:spPr>
      </p:pic>
      <p:sp>
        <p:nvSpPr>
          <p:cNvPr id="7" name="Rectangle 4"/>
          <p:cNvSpPr txBox="1">
            <a:spLocks noChangeArrowheads="1"/>
          </p:cNvSpPr>
          <p:nvPr/>
        </p:nvSpPr>
        <p:spPr>
          <a:xfrm>
            <a:off x="2792712" y="308911"/>
            <a:ext cx="470535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0" cap="none" spc="-15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Desarrollo Logístico</a:t>
            </a:r>
          </a:p>
        </p:txBody>
      </p:sp>
      <p:cxnSp>
        <p:nvCxnSpPr>
          <p:cNvPr id="8" name="7 Conector recto"/>
          <p:cNvCxnSpPr/>
          <p:nvPr/>
        </p:nvCxnSpPr>
        <p:spPr bwMode="auto">
          <a:xfrm>
            <a:off x="2882724" y="998676"/>
            <a:ext cx="3780504" cy="0"/>
          </a:xfrm>
          <a:prstGeom prst="line">
            <a:avLst/>
          </a:prstGeom>
          <a:solidFill>
            <a:schemeClr val="accent1"/>
          </a:solidFill>
          <a:ln w="57150" cap="rnd" cmpd="dbl" algn="ctr">
            <a:solidFill>
              <a:srgbClr val="FF0000"/>
            </a:solidFill>
            <a:prstDash val="solid"/>
            <a:round/>
            <a:headEnd type="none" w="med" len="med"/>
            <a:tailEnd type="none" w="med" len="med"/>
          </a:ln>
          <a:effectLst>
            <a:innerShdw blurRad="63500" dist="50800" dir="13500000">
              <a:prstClr val="black">
                <a:alpha val="50000"/>
              </a:prstClr>
            </a:innerShdw>
          </a:effectLst>
          <a:scene3d>
            <a:camera prst="orthographicFront">
              <a:rot lat="0" lon="0" rev="0"/>
            </a:camera>
            <a:lightRig rig="contrasting" dir="t">
              <a:rot lat="0" lon="0" rev="7800000"/>
            </a:lightRig>
          </a:scene3d>
          <a:sp3d/>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68288"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123" name="Rectangle 5"/>
          <p:cNvSpPr>
            <a:spLocks noGrp="1" noChangeArrowheads="1"/>
          </p:cNvSpPr>
          <p:nvPr>
            <p:ph type="body" idx="1"/>
          </p:nvPr>
        </p:nvSpPr>
        <p:spPr>
          <a:xfrm>
            <a:off x="272376" y="1481474"/>
            <a:ext cx="8299450" cy="4287838"/>
          </a:xfrm>
        </p:spPr>
        <p:txBody>
          <a:bodyPr/>
          <a:lstStyle/>
          <a:p>
            <a:pPr eaLnBrk="1" hangingPunct="1">
              <a:lnSpc>
                <a:spcPct val="80000"/>
              </a:lnSpc>
              <a:buClr>
                <a:srgbClr val="FF0000"/>
              </a:buClr>
              <a:buSzPct val="110000"/>
              <a:buFont typeface="Arial" pitchFamily="34" charset="0"/>
              <a:buChar char="•"/>
              <a:defRPr/>
            </a:pPr>
            <a:r>
              <a:rPr lang="es-ES" b="1" dirty="0" smtClean="0">
                <a:solidFill>
                  <a:srgbClr val="262626"/>
                </a:solidFill>
                <a:latin typeface="Calibri" pitchFamily="34" charset="0"/>
              </a:rPr>
              <a:t>Unidades de traslado y talleres móviles</a:t>
            </a:r>
          </a:p>
          <a:p>
            <a:pPr eaLnBrk="1" hangingPunct="1">
              <a:lnSpc>
                <a:spcPct val="80000"/>
              </a:lnSpc>
              <a:buFont typeface="Arial" pitchFamily="34" charset="0"/>
              <a:buChar char="•"/>
              <a:defRPr/>
            </a:pPr>
            <a:endParaRPr lang="es-ES" sz="1800" u="sng" dirty="0" smtClean="0">
              <a:solidFill>
                <a:srgbClr val="262626"/>
              </a:solidFill>
              <a:latin typeface="Calibri" pitchFamily="34" charset="0"/>
            </a:endParaRPr>
          </a:p>
          <a:p>
            <a:pPr eaLnBrk="1" hangingPunct="1">
              <a:buClr>
                <a:srgbClr val="FF0000"/>
              </a:buClr>
              <a:buSzPct val="150000"/>
              <a:buFont typeface="Arial" pitchFamily="34" charset="0"/>
              <a:buChar char="•"/>
              <a:defRPr/>
            </a:pPr>
            <a:r>
              <a:rPr lang="es-ES" sz="1800" b="1" i="1" dirty="0" smtClean="0">
                <a:solidFill>
                  <a:srgbClr val="262626"/>
                </a:solidFill>
                <a:effectLst>
                  <a:outerShdw blurRad="38100" dist="38100" dir="2700000" algn="tl">
                    <a:srgbClr val="C0C0C0"/>
                  </a:outerShdw>
                </a:effectLst>
                <a:latin typeface="Calibri" pitchFamily="34" charset="0"/>
              </a:rPr>
              <a:t>Ruta 2:</a:t>
            </a:r>
            <a:r>
              <a:rPr lang="es-ES" sz="1800" dirty="0" smtClean="0">
                <a:solidFill>
                  <a:srgbClr val="262626"/>
                </a:solidFill>
                <a:latin typeface="Calibri" pitchFamily="34" charset="0"/>
              </a:rPr>
              <a:t>  3 y 1 en </a:t>
            </a:r>
            <a:r>
              <a:rPr lang="es-ES" sz="1800" dirty="0" err="1" smtClean="0">
                <a:solidFill>
                  <a:srgbClr val="262626"/>
                </a:solidFill>
                <a:latin typeface="Calibri" pitchFamily="34" charset="0"/>
              </a:rPr>
              <a:t>Samborombón</a:t>
            </a:r>
            <a:r>
              <a:rPr lang="es-ES" sz="1800" dirty="0" smtClean="0">
                <a:solidFill>
                  <a:srgbClr val="262626"/>
                </a:solidFill>
                <a:latin typeface="Calibri" pitchFamily="34" charset="0"/>
              </a:rPr>
              <a:t> </a:t>
            </a:r>
          </a:p>
          <a:p>
            <a:pPr marL="0" indent="0" eaLnBrk="1" hangingPunct="1">
              <a:buClr>
                <a:srgbClr val="FF0000"/>
              </a:buClr>
              <a:buSzPct val="150000"/>
              <a:buFont typeface="Wingdings" pitchFamily="2" charset="2"/>
              <a:buNone/>
              <a:defRPr/>
            </a:pPr>
            <a:r>
              <a:rPr lang="es-ES" sz="1800" dirty="0">
                <a:solidFill>
                  <a:srgbClr val="262626"/>
                </a:solidFill>
                <a:latin typeface="Calibri" pitchFamily="34" charset="0"/>
              </a:rPr>
              <a:t> </a:t>
            </a:r>
            <a:r>
              <a:rPr lang="es-ES" sz="1800" dirty="0" smtClean="0">
                <a:solidFill>
                  <a:srgbClr val="262626"/>
                </a:solidFill>
                <a:latin typeface="Calibri" pitchFamily="34" charset="0"/>
              </a:rPr>
              <a:t>                     3 en Lezama</a:t>
            </a:r>
          </a:p>
          <a:p>
            <a:pPr marL="0" indent="0" eaLnBrk="1" hangingPunct="1">
              <a:buClr>
                <a:srgbClr val="FF0000"/>
              </a:buClr>
              <a:buSzPct val="150000"/>
              <a:buFont typeface="Wingdings" pitchFamily="2" charset="2"/>
              <a:buNone/>
              <a:defRPr/>
            </a:pPr>
            <a:r>
              <a:rPr lang="es-ES" sz="1800" dirty="0" smtClean="0">
                <a:solidFill>
                  <a:srgbClr val="262626"/>
                </a:solidFill>
                <a:latin typeface="Calibri" pitchFamily="34" charset="0"/>
              </a:rPr>
              <a:t>                      3 (1 plataforma doble) y 1 en Chascomús </a:t>
            </a:r>
          </a:p>
          <a:p>
            <a:pPr marL="0" indent="0" eaLnBrk="1" hangingPunct="1">
              <a:buClr>
                <a:srgbClr val="FF0000"/>
              </a:buClr>
              <a:buSzPct val="150000"/>
              <a:buFont typeface="Wingdings" pitchFamily="2" charset="2"/>
              <a:buNone/>
              <a:defRPr/>
            </a:pPr>
            <a:r>
              <a:rPr lang="es-ES" sz="1800" dirty="0" smtClean="0">
                <a:solidFill>
                  <a:srgbClr val="262626"/>
                </a:solidFill>
                <a:latin typeface="Calibri" pitchFamily="34" charset="0"/>
              </a:rPr>
              <a:t>	    3 (1 plataforma doble) en Dolores </a:t>
            </a:r>
            <a:endParaRPr lang="es-ES" sz="1800" dirty="0">
              <a:solidFill>
                <a:srgbClr val="262626"/>
              </a:solidFill>
              <a:latin typeface="Calibri" pitchFamily="34" charset="0"/>
            </a:endParaRPr>
          </a:p>
          <a:p>
            <a:pPr marL="0" indent="0" eaLnBrk="1" hangingPunct="1">
              <a:buClr>
                <a:srgbClr val="FF0000"/>
              </a:buClr>
              <a:buSzPct val="150000"/>
              <a:buFont typeface="Wingdings" pitchFamily="2" charset="2"/>
              <a:buNone/>
              <a:defRPr/>
            </a:pPr>
            <a:r>
              <a:rPr lang="es-ES" sz="1800" dirty="0" smtClean="0">
                <a:solidFill>
                  <a:srgbClr val="262626"/>
                </a:solidFill>
                <a:latin typeface="Calibri" pitchFamily="34" charset="0"/>
              </a:rPr>
              <a:t>                     1 en Maipú</a:t>
            </a:r>
          </a:p>
          <a:p>
            <a:pPr marL="0" indent="0" eaLnBrk="1" hangingPunct="1">
              <a:buClr>
                <a:srgbClr val="FF0000"/>
              </a:buClr>
              <a:buSzPct val="150000"/>
              <a:buFont typeface="Wingdings" pitchFamily="2" charset="2"/>
              <a:buNone/>
              <a:defRPr/>
            </a:pPr>
            <a:r>
              <a:rPr lang="es-ES" sz="1800" dirty="0" smtClean="0">
                <a:solidFill>
                  <a:srgbClr val="262626"/>
                </a:solidFill>
                <a:latin typeface="Calibri" pitchFamily="34" charset="0"/>
              </a:rPr>
              <a:t>                     2 Unidades Taller en Dolores (1 sobre ruta 2 y otra sobre ruta 63)                                </a:t>
            </a:r>
          </a:p>
          <a:p>
            <a:pPr eaLnBrk="1" hangingPunct="1">
              <a:buClr>
                <a:srgbClr val="FF0000"/>
              </a:buClr>
              <a:buSzPct val="150000"/>
              <a:buFont typeface="Arial" pitchFamily="34" charset="0"/>
              <a:buChar char="•"/>
              <a:defRPr/>
            </a:pPr>
            <a:r>
              <a:rPr lang="es-ES" sz="1800" b="1" i="1" dirty="0" smtClean="0">
                <a:solidFill>
                  <a:srgbClr val="262626"/>
                </a:solidFill>
                <a:effectLst>
                  <a:outerShdw blurRad="38100" dist="38100" dir="2700000" algn="tl">
                    <a:srgbClr val="C0C0C0"/>
                  </a:outerShdw>
                </a:effectLst>
                <a:latin typeface="Calibri" pitchFamily="34" charset="0"/>
              </a:rPr>
              <a:t>Ruta 11</a:t>
            </a:r>
            <a:r>
              <a:rPr lang="es-ES" sz="1800" b="1" dirty="0" smtClean="0">
                <a:solidFill>
                  <a:srgbClr val="262626"/>
                </a:solidFill>
                <a:latin typeface="Calibri" pitchFamily="34" charset="0"/>
              </a:rPr>
              <a:t>:</a:t>
            </a:r>
            <a:r>
              <a:rPr lang="es-ES" sz="1800" dirty="0" smtClean="0">
                <a:solidFill>
                  <a:srgbClr val="262626"/>
                </a:solidFill>
                <a:latin typeface="Calibri" pitchFamily="34" charset="0"/>
              </a:rPr>
              <a:t> 2 en La Plata</a:t>
            </a:r>
          </a:p>
          <a:p>
            <a:pPr eaLnBrk="1" hangingPunct="1">
              <a:buClr>
                <a:srgbClr val="FF0000"/>
              </a:buClr>
              <a:buSzPct val="150000"/>
              <a:buFont typeface="Arial" pitchFamily="34" charset="0"/>
              <a:buChar char="•"/>
              <a:defRPr/>
            </a:pPr>
            <a:r>
              <a:rPr lang="es-ES" sz="1800" b="1" i="1" dirty="0" smtClean="0">
                <a:solidFill>
                  <a:srgbClr val="262626"/>
                </a:solidFill>
                <a:effectLst>
                  <a:outerShdw blurRad="38100" dist="38100" dir="2700000" algn="tl">
                    <a:srgbClr val="C0C0C0"/>
                  </a:outerShdw>
                </a:effectLst>
                <a:latin typeface="Calibri" pitchFamily="34" charset="0"/>
              </a:rPr>
              <a:t>Ruta 7 :</a:t>
            </a:r>
            <a:r>
              <a:rPr lang="es-ES" sz="1800" dirty="0" smtClean="0">
                <a:solidFill>
                  <a:srgbClr val="262626"/>
                </a:solidFill>
                <a:latin typeface="Calibri" pitchFamily="34" charset="0"/>
              </a:rPr>
              <a:t>  2 en Gral. Rodríguez/Lujan</a:t>
            </a:r>
          </a:p>
          <a:p>
            <a:pPr eaLnBrk="1" hangingPunct="1">
              <a:buClr>
                <a:srgbClr val="FF0000"/>
              </a:buClr>
              <a:buSzPct val="150000"/>
              <a:buFont typeface="Arial" pitchFamily="34" charset="0"/>
              <a:buChar char="•"/>
              <a:defRPr/>
            </a:pPr>
            <a:r>
              <a:rPr lang="es-ES" sz="1800" b="1" i="1" dirty="0" smtClean="0">
                <a:solidFill>
                  <a:srgbClr val="262626"/>
                </a:solidFill>
                <a:effectLst>
                  <a:outerShdw blurRad="38100" dist="38100" dir="2700000" algn="tl">
                    <a:srgbClr val="C0C0C0"/>
                  </a:outerShdw>
                </a:effectLst>
                <a:latin typeface="Calibri" pitchFamily="34" charset="0"/>
              </a:rPr>
              <a:t>Ruta 8 :</a:t>
            </a:r>
            <a:r>
              <a:rPr lang="es-ES" sz="1800" dirty="0" smtClean="0">
                <a:solidFill>
                  <a:srgbClr val="262626"/>
                </a:solidFill>
                <a:latin typeface="Calibri" pitchFamily="34" charset="0"/>
              </a:rPr>
              <a:t>  2 en Pilar</a:t>
            </a:r>
          </a:p>
          <a:p>
            <a:pPr eaLnBrk="1" hangingPunct="1">
              <a:buClr>
                <a:srgbClr val="FF0000"/>
              </a:buClr>
              <a:buSzPct val="150000"/>
              <a:buFont typeface="Arial" pitchFamily="34" charset="0"/>
              <a:buChar char="•"/>
              <a:defRPr/>
            </a:pPr>
            <a:r>
              <a:rPr lang="es-ES" sz="1800" b="1" i="1" dirty="0" smtClean="0">
                <a:solidFill>
                  <a:srgbClr val="262626"/>
                </a:solidFill>
                <a:latin typeface="Calibri" pitchFamily="34" charset="0"/>
              </a:rPr>
              <a:t>Ruta 9 :</a:t>
            </a:r>
            <a:r>
              <a:rPr lang="es-ES" sz="1800" dirty="0" smtClean="0">
                <a:solidFill>
                  <a:srgbClr val="262626"/>
                </a:solidFill>
                <a:latin typeface="Calibri" pitchFamily="34" charset="0"/>
              </a:rPr>
              <a:t>  2 en Campana (una plataforma doble),2 en Escobar</a:t>
            </a:r>
          </a:p>
        </p:txBody>
      </p:sp>
      <p:pic>
        <p:nvPicPr>
          <p:cNvPr id="16388" name="Picture 8" descr="mapa"/>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584235" y="2759424"/>
            <a:ext cx="2049389" cy="2019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4"/>
          <p:cNvSpPr txBox="1">
            <a:spLocks noChangeArrowheads="1"/>
          </p:cNvSpPr>
          <p:nvPr/>
        </p:nvSpPr>
        <p:spPr>
          <a:xfrm>
            <a:off x="2792712" y="308911"/>
            <a:ext cx="470535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0" cap="none" spc="-15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Desarrollo Logístico</a:t>
            </a:r>
          </a:p>
        </p:txBody>
      </p:sp>
      <p:cxnSp>
        <p:nvCxnSpPr>
          <p:cNvPr id="9" name="8 Conector recto"/>
          <p:cNvCxnSpPr/>
          <p:nvPr/>
        </p:nvCxnSpPr>
        <p:spPr bwMode="auto">
          <a:xfrm>
            <a:off x="2882724" y="998676"/>
            <a:ext cx="3780504" cy="0"/>
          </a:xfrm>
          <a:prstGeom prst="line">
            <a:avLst/>
          </a:prstGeom>
          <a:solidFill>
            <a:schemeClr val="accent1"/>
          </a:solidFill>
          <a:ln w="57150" cap="rnd" cmpd="dbl" algn="ctr">
            <a:solidFill>
              <a:srgbClr val="FF0000"/>
            </a:solidFill>
            <a:prstDash val="solid"/>
            <a:round/>
            <a:headEnd type="none" w="med" len="med"/>
            <a:tailEnd type="none" w="med" len="med"/>
          </a:ln>
          <a:effectLst>
            <a:innerShdw blurRad="63500" dist="50800" dir="13500000">
              <a:prstClr val="black">
                <a:alpha val="50000"/>
              </a:prstClr>
            </a:innerShdw>
          </a:effectLst>
          <a:scene3d>
            <a:camera prst="orthographicFront">
              <a:rot lat="0" lon="0" rev="0"/>
            </a:camera>
            <a:lightRig rig="contrasting" dir="t">
              <a:rot lat="0" lon="0" rev="7800000"/>
            </a:lightRig>
          </a:scene3d>
          <a:sp3d/>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8288" y="-261938"/>
            <a:ext cx="10442576"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148" name="Rectangle 8"/>
          <p:cNvSpPr>
            <a:spLocks noChangeArrowheads="1"/>
          </p:cNvSpPr>
          <p:nvPr/>
        </p:nvSpPr>
        <p:spPr bwMode="auto">
          <a:xfrm>
            <a:off x="273050" y="976313"/>
            <a:ext cx="9090025" cy="4613275"/>
          </a:xfrm>
          <a:prstGeom prst="rect">
            <a:avLst/>
          </a:prstGeom>
          <a:noFill/>
          <a:ln w="9525">
            <a:noFill/>
            <a:miter lim="800000"/>
            <a:headEnd/>
            <a:tailEnd/>
          </a:ln>
        </p:spPr>
        <p:txBody>
          <a:bodyPr>
            <a:spAutoFit/>
          </a:bodyPr>
          <a:lstStyle/>
          <a:p>
            <a:pPr>
              <a:lnSpc>
                <a:spcPct val="85000"/>
              </a:lnSpc>
              <a:spcBef>
                <a:spcPct val="20000"/>
              </a:spcBef>
              <a:buClr>
                <a:schemeClr val="accent1"/>
              </a:buClr>
              <a:buSzPct val="70000"/>
              <a:buFont typeface="Wingdings" pitchFamily="2" charset="2"/>
              <a:buChar char="n"/>
              <a:defRPr/>
            </a:pPr>
            <a:endParaRPr lang="es-ES" b="1" u="sng" dirty="0">
              <a:solidFill>
                <a:srgbClr val="262626"/>
              </a:solidFill>
              <a:latin typeface="Calibri" pitchFamily="34" charset="0"/>
            </a:endParaRPr>
          </a:p>
          <a:p>
            <a:pPr marL="457200" indent="-457200" algn="just">
              <a:lnSpc>
                <a:spcPct val="150000"/>
              </a:lnSpc>
              <a:spcBef>
                <a:spcPct val="20000"/>
              </a:spcBef>
              <a:buClr>
                <a:srgbClr val="FF0000"/>
              </a:buClr>
              <a:buFont typeface="Arial" pitchFamily="34" charset="0"/>
              <a:buChar char="•"/>
              <a:defRPr/>
            </a:pPr>
            <a:r>
              <a:rPr lang="es-ES" sz="3000" b="1" dirty="0">
                <a:solidFill>
                  <a:srgbClr val="262626"/>
                </a:solidFill>
                <a:latin typeface="Calibri" pitchFamily="34" charset="0"/>
              </a:rPr>
              <a:t> Derivación a Talleres</a:t>
            </a:r>
            <a:r>
              <a:rPr lang="es-ES" sz="3000" dirty="0">
                <a:solidFill>
                  <a:srgbClr val="262626"/>
                </a:solidFill>
                <a:latin typeface="Calibri" pitchFamily="34" charset="0"/>
              </a:rPr>
              <a:t>: </a:t>
            </a:r>
            <a:r>
              <a:rPr lang="es-ES" sz="1600" dirty="0">
                <a:solidFill>
                  <a:srgbClr val="262626"/>
                </a:solidFill>
                <a:latin typeface="Calibri" pitchFamily="34" charset="0"/>
              </a:rPr>
              <a:t>Reforzaremos el sistema de sugerir la derivación a talleres para aquellos vehículos que deban recorrer mas de 100 kilómetros de traslado y por fallas que puedan ser resueltas en el día, utilizaremos para esto </a:t>
            </a:r>
            <a:r>
              <a:rPr lang="es-ES" sz="1600" b="1" dirty="0">
                <a:solidFill>
                  <a:srgbClr val="262626"/>
                </a:solidFill>
                <a:latin typeface="Calibri" pitchFamily="34" charset="0"/>
              </a:rPr>
              <a:t>un convenio realizado con la red de talleres BOSCH</a:t>
            </a:r>
            <a:r>
              <a:rPr lang="es-ES" sz="1600" dirty="0">
                <a:solidFill>
                  <a:srgbClr val="262626"/>
                </a:solidFill>
                <a:latin typeface="Calibri" pitchFamily="34" charset="0"/>
              </a:rPr>
              <a:t>. Permitiéndole de esta manera al cliente continuar sus vacaciones con el vehículo reparado.</a:t>
            </a:r>
          </a:p>
          <a:p>
            <a:pPr marL="457200" indent="-457200" algn="just">
              <a:lnSpc>
                <a:spcPct val="150000"/>
              </a:lnSpc>
              <a:spcBef>
                <a:spcPct val="20000"/>
              </a:spcBef>
              <a:buClr>
                <a:srgbClr val="FF0000"/>
              </a:buClr>
              <a:buFont typeface="Arial" pitchFamily="34" charset="0"/>
              <a:buChar char="•"/>
              <a:defRPr/>
            </a:pPr>
            <a:r>
              <a:rPr lang="es-ES" sz="3000" b="1" dirty="0">
                <a:solidFill>
                  <a:srgbClr val="262626"/>
                </a:solidFill>
                <a:latin typeface="Calibri" pitchFamily="34" charset="0"/>
              </a:rPr>
              <a:t> Red de Talleres BOSCH:</a:t>
            </a:r>
            <a:r>
              <a:rPr lang="es-ES" sz="3000" dirty="0">
                <a:solidFill>
                  <a:srgbClr val="262626"/>
                </a:solidFill>
                <a:latin typeface="Calibri" pitchFamily="34" charset="0"/>
              </a:rPr>
              <a:t> </a:t>
            </a:r>
            <a:r>
              <a:rPr lang="es-ES" sz="1600" dirty="0">
                <a:solidFill>
                  <a:srgbClr val="262626"/>
                </a:solidFill>
                <a:latin typeface="Calibri" pitchFamily="34" charset="0"/>
              </a:rPr>
              <a:t>Intensificar el uso del convenio con esta red de talleres incorporada en 2014 que nos brindara prioridad y uniformidad de calidad en las reparaciones a derivar y que además brinda garantía de los trabajos realizados dentro de la red, esto implica que si surgiera problemas con una reparación este es reconocido por el taller mas próximo a la zona de residencia o desplazamiento del cliente que uso esta red. </a:t>
            </a:r>
          </a:p>
        </p:txBody>
      </p:sp>
      <p:sp>
        <p:nvSpPr>
          <p:cNvPr id="7" name="Rectangle 4"/>
          <p:cNvSpPr txBox="1">
            <a:spLocks noChangeArrowheads="1"/>
          </p:cNvSpPr>
          <p:nvPr/>
        </p:nvSpPr>
        <p:spPr>
          <a:xfrm>
            <a:off x="2792712" y="308911"/>
            <a:ext cx="470535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0" cap="none" spc="-15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Desarrollo Logístico</a:t>
            </a:r>
          </a:p>
        </p:txBody>
      </p:sp>
      <p:cxnSp>
        <p:nvCxnSpPr>
          <p:cNvPr id="8" name="7 Conector recto"/>
          <p:cNvCxnSpPr/>
          <p:nvPr/>
        </p:nvCxnSpPr>
        <p:spPr bwMode="auto">
          <a:xfrm>
            <a:off x="2882724" y="998676"/>
            <a:ext cx="3780504" cy="0"/>
          </a:xfrm>
          <a:prstGeom prst="line">
            <a:avLst/>
          </a:prstGeom>
          <a:solidFill>
            <a:schemeClr val="accent1"/>
          </a:solidFill>
          <a:ln w="57150" cap="rnd" cmpd="dbl" algn="ctr">
            <a:solidFill>
              <a:srgbClr val="FF0000"/>
            </a:solidFill>
            <a:prstDash val="solid"/>
            <a:round/>
            <a:headEnd type="none" w="med" len="med"/>
            <a:tailEnd type="none" w="med" len="med"/>
          </a:ln>
          <a:effectLst>
            <a:innerShdw blurRad="63500" dist="50800" dir="13500000">
              <a:prstClr val="black">
                <a:alpha val="50000"/>
              </a:prstClr>
            </a:innerShdw>
          </a:effectLst>
          <a:scene3d>
            <a:camera prst="orthographicFront">
              <a:rot lat="0" lon="0" rev="0"/>
            </a:camera>
            <a:lightRig rig="contrasting" dir="t">
              <a:rot lat="0" lon="0" rev="7800000"/>
            </a:lightRig>
          </a:scene3d>
          <a:sp3d/>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11"/>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69875" y="-261938"/>
            <a:ext cx="10442575" cy="7742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38138" y="1490663"/>
            <a:ext cx="5013325" cy="407987"/>
          </a:xfrm>
          <a:prstGeom prst="rect">
            <a:avLst/>
          </a:prstGeom>
        </p:spPr>
        <p:txBody>
          <a:bodyPr wrap="none">
            <a:spAutoFit/>
          </a:bodyPr>
          <a:lstStyle/>
          <a:p>
            <a:pPr marL="342900" indent="-342900">
              <a:lnSpc>
                <a:spcPct val="80000"/>
              </a:lnSpc>
              <a:buClr>
                <a:srgbClr val="FF0000"/>
              </a:buClr>
              <a:buSzPct val="150000"/>
              <a:buFont typeface="Arial" pitchFamily="34" charset="0"/>
              <a:buChar char="•"/>
              <a:defRPr/>
            </a:pPr>
            <a:r>
              <a:rPr lang="es-ES" sz="2500" b="1" dirty="0">
                <a:effectLst>
                  <a:outerShdw blurRad="38100" dist="38100" dir="2700000" algn="tl">
                    <a:srgbClr val="C0C0C0"/>
                  </a:outerShdw>
                </a:effectLst>
                <a:latin typeface="Calibri" pitchFamily="34" charset="0"/>
              </a:rPr>
              <a:t> Nuevos canales de Comunicación</a:t>
            </a:r>
          </a:p>
        </p:txBody>
      </p:sp>
      <p:sp>
        <p:nvSpPr>
          <p:cNvPr id="22533" name="5 CuadroTexto"/>
          <p:cNvSpPr txBox="1">
            <a:spLocks noChangeArrowheads="1"/>
          </p:cNvSpPr>
          <p:nvPr/>
        </p:nvSpPr>
        <p:spPr bwMode="auto">
          <a:xfrm>
            <a:off x="609600" y="2071688"/>
            <a:ext cx="46704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200" b="1">
                <a:latin typeface="Calibri" pitchFamily="34" charset="0"/>
                <a:ea typeface="Calibri" pitchFamily="34" charset="0"/>
                <a:cs typeface="Calibri" pitchFamily="34" charset="0"/>
              </a:rPr>
              <a:t>Aplicación y optimización Smartphone</a:t>
            </a:r>
          </a:p>
        </p:txBody>
      </p:sp>
      <p:sp>
        <p:nvSpPr>
          <p:cNvPr id="2" name="13 CuadroTexto"/>
          <p:cNvSpPr txBox="1">
            <a:spLocks noChangeArrowheads="1"/>
          </p:cNvSpPr>
          <p:nvPr/>
        </p:nvSpPr>
        <p:spPr bwMode="auto">
          <a:xfrm>
            <a:off x="428625" y="2524125"/>
            <a:ext cx="8358188" cy="364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buClr>
                <a:srgbClr val="FF0000"/>
              </a:buClr>
              <a:buSzPct val="130000"/>
              <a:defRPr/>
            </a:pPr>
            <a:endParaRPr lang="es-AR" sz="1400" dirty="0" smtClean="0">
              <a:latin typeface="Calibri" pitchFamily="34" charset="0"/>
              <a:ea typeface="Calibri" pitchFamily="34" charset="0"/>
              <a:cs typeface="Calibri" pitchFamily="34" charset="0"/>
            </a:endParaRPr>
          </a:p>
          <a:p>
            <a:pPr eaLnBrk="1" hangingPunct="1">
              <a:lnSpc>
                <a:spcPct val="150000"/>
              </a:lnSpc>
              <a:buClr>
                <a:srgbClr val="FF0000"/>
              </a:buClr>
              <a:buSzPct val="130000"/>
              <a:defRPr/>
            </a:pPr>
            <a:r>
              <a:rPr lang="es-AR" sz="1400" dirty="0" smtClean="0">
                <a:latin typeface="Calibri" pitchFamily="34" charset="0"/>
                <a:ea typeface="Calibri" pitchFamily="34" charset="0"/>
                <a:cs typeface="Calibri" pitchFamily="34" charset="0"/>
              </a:rPr>
              <a:t>Con el objetivo de agilizar el pedido de servicios evitando el tiempo de espera en línea y eficiencia en la ubicación del usuario, </a:t>
            </a:r>
            <a:r>
              <a:rPr lang="es-AR" sz="1400" dirty="0" err="1" smtClean="0">
                <a:latin typeface="Calibri" pitchFamily="34" charset="0"/>
                <a:ea typeface="Calibri" pitchFamily="34" charset="0"/>
                <a:cs typeface="Calibri" pitchFamily="34" charset="0"/>
              </a:rPr>
              <a:t>geolocalización</a:t>
            </a:r>
            <a:r>
              <a:rPr lang="es-AR" sz="1400" dirty="0" smtClean="0">
                <a:latin typeface="Calibri" pitchFamily="34" charset="0"/>
                <a:ea typeface="Calibri" pitchFamily="34" charset="0"/>
                <a:cs typeface="Calibri" pitchFamily="34" charset="0"/>
              </a:rPr>
              <a:t> hemos desarrollado la nueva aplicación para </a:t>
            </a:r>
            <a:r>
              <a:rPr lang="es-AR" sz="1400" dirty="0" err="1" smtClean="0">
                <a:latin typeface="Calibri" pitchFamily="34" charset="0"/>
                <a:ea typeface="Calibri" pitchFamily="34" charset="0"/>
                <a:cs typeface="Calibri" pitchFamily="34" charset="0"/>
              </a:rPr>
              <a:t>smartphone</a:t>
            </a:r>
            <a:r>
              <a:rPr lang="es-AR" sz="1400" dirty="0" smtClean="0">
                <a:latin typeface="Calibri" pitchFamily="34" charset="0"/>
                <a:ea typeface="Calibri" pitchFamily="34" charset="0"/>
                <a:cs typeface="Calibri" pitchFamily="34" charset="0"/>
              </a:rPr>
              <a:t>, que permite:</a:t>
            </a:r>
          </a:p>
          <a:p>
            <a:pPr marL="285750" indent="-285750" eaLnBrk="1" hangingPunct="1">
              <a:lnSpc>
                <a:spcPct val="150000"/>
              </a:lnSpc>
              <a:buClr>
                <a:srgbClr val="FF0000"/>
              </a:buClr>
              <a:buSzPct val="150000"/>
              <a:buFont typeface="Arial" pitchFamily="34" charset="0"/>
              <a:buChar char="•"/>
              <a:defRPr/>
            </a:pPr>
            <a:r>
              <a:rPr lang="es-AR" sz="1400" dirty="0" smtClean="0">
                <a:latin typeface="Calibri" pitchFamily="34" charset="0"/>
                <a:ea typeface="Calibri" pitchFamily="34" charset="0"/>
                <a:cs typeface="Calibri" pitchFamily="34" charset="0"/>
              </a:rPr>
              <a:t> Ahorrar  costos del consumidor final evitando el gasto telefónico.</a:t>
            </a:r>
          </a:p>
          <a:p>
            <a:pPr marL="285750" indent="-285750" eaLnBrk="1" hangingPunct="1">
              <a:lnSpc>
                <a:spcPct val="150000"/>
              </a:lnSpc>
              <a:buClr>
                <a:srgbClr val="FF0000"/>
              </a:buClr>
              <a:buSzPct val="150000"/>
              <a:buFont typeface="Arial" pitchFamily="34" charset="0"/>
              <a:buChar char="•"/>
              <a:defRPr/>
            </a:pPr>
            <a:r>
              <a:rPr lang="es-AR" sz="1400" dirty="0" smtClean="0">
                <a:latin typeface="Calibri" pitchFamily="34" charset="0"/>
                <a:ea typeface="Calibri" pitchFamily="34" charset="0"/>
                <a:cs typeface="Calibri" pitchFamily="34" charset="0"/>
              </a:rPr>
              <a:t> Pensar en la </a:t>
            </a:r>
            <a:r>
              <a:rPr lang="es-AR" sz="1400" b="1" dirty="0" smtClean="0">
                <a:latin typeface="Calibri" pitchFamily="34" charset="0"/>
                <a:ea typeface="Calibri" pitchFamily="34" charset="0"/>
                <a:cs typeface="Calibri" pitchFamily="34" charset="0"/>
              </a:rPr>
              <a:t>contención del cliente:  </a:t>
            </a:r>
            <a:r>
              <a:rPr lang="es-AR" sz="1400" dirty="0" smtClean="0">
                <a:latin typeface="Calibri" pitchFamily="34" charset="0"/>
                <a:ea typeface="Calibri" pitchFamily="34" charset="0"/>
                <a:cs typeface="Calibri" pitchFamily="34" charset="0"/>
              </a:rPr>
              <a:t>en todos los casos uno de nuestros operadores llama al usuario para confirmar el pedido del servicio.</a:t>
            </a:r>
          </a:p>
          <a:p>
            <a:pPr marL="285750" indent="-285750" eaLnBrk="1" hangingPunct="1">
              <a:lnSpc>
                <a:spcPct val="150000"/>
              </a:lnSpc>
              <a:buClr>
                <a:srgbClr val="FF0000"/>
              </a:buClr>
              <a:buSzPct val="150000"/>
              <a:buFont typeface="Arial" pitchFamily="34" charset="0"/>
              <a:buChar char="•"/>
              <a:defRPr/>
            </a:pPr>
            <a:r>
              <a:rPr lang="es-AR" sz="1400" dirty="0" smtClean="0">
                <a:latin typeface="Calibri" pitchFamily="34" charset="0"/>
                <a:ea typeface="Calibri" pitchFamily="34" charset="0"/>
                <a:cs typeface="Calibri" pitchFamily="34" charset="0"/>
              </a:rPr>
              <a:t>  Una vez realizado el requerimiento, la persona podrá consultar el tiempo de llegada del móvil mediante la misma aplicación.</a:t>
            </a:r>
          </a:p>
          <a:p>
            <a:pPr marL="285750" indent="-285750" eaLnBrk="1" hangingPunct="1">
              <a:lnSpc>
                <a:spcPct val="150000"/>
              </a:lnSpc>
              <a:buClr>
                <a:srgbClr val="FF0000"/>
              </a:buClr>
              <a:buSzPct val="150000"/>
              <a:buFont typeface="Arial" pitchFamily="34" charset="0"/>
              <a:buChar char="•"/>
              <a:defRPr/>
            </a:pPr>
            <a:r>
              <a:rPr lang="es-AR" sz="1400" dirty="0" smtClean="0">
                <a:latin typeface="Calibri" pitchFamily="34" charset="0"/>
                <a:ea typeface="Calibri" pitchFamily="34" charset="0"/>
                <a:cs typeface="Calibri" pitchFamily="34" charset="0"/>
              </a:rPr>
              <a:t> Además podrá calificar el sistema y nuestro servicio mediante el mismo canal.</a:t>
            </a:r>
          </a:p>
          <a:p>
            <a:pPr eaLnBrk="1" hangingPunct="1">
              <a:lnSpc>
                <a:spcPct val="150000"/>
              </a:lnSpc>
              <a:buClr>
                <a:srgbClr val="FF0000"/>
              </a:buClr>
              <a:buSzPct val="130000"/>
              <a:buFont typeface="Wingdings" pitchFamily="2" charset="2"/>
              <a:buChar char="§"/>
              <a:defRPr/>
            </a:pPr>
            <a:endParaRPr lang="es-AR" sz="1400" dirty="0" smtClean="0">
              <a:latin typeface="Calibri" pitchFamily="34" charset="0"/>
              <a:ea typeface="Calibri" pitchFamily="34" charset="0"/>
              <a:cs typeface="Calibri" pitchFamily="34" charset="0"/>
            </a:endParaRPr>
          </a:p>
          <a:p>
            <a:pPr eaLnBrk="1" hangingPunct="1">
              <a:lnSpc>
                <a:spcPct val="150000"/>
              </a:lnSpc>
              <a:buClr>
                <a:srgbClr val="FF0000"/>
              </a:buClr>
              <a:buSzPct val="130000"/>
              <a:defRPr/>
            </a:pPr>
            <a:endParaRPr lang="es-AR" sz="1400" dirty="0" smtClean="0">
              <a:latin typeface="Calibri" pitchFamily="34" charset="0"/>
              <a:ea typeface="Calibri" pitchFamily="34" charset="0"/>
              <a:cs typeface="Calibri" pitchFamily="34" charset="0"/>
            </a:endParaRPr>
          </a:p>
        </p:txBody>
      </p:sp>
      <p:pic>
        <p:nvPicPr>
          <p:cNvPr id="8" name="Picture 2" descr="C:\Users\ncogliandro\Desktop\SMARTPHONE\PRINT DE PANTALLAS\Screenshot_2013-11-13-10-07-23 - copia.pn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8753496" y="3519488"/>
            <a:ext cx="671698" cy="1194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descr="C:\Users\ncogliandro\Desktop\SMARTPHONE\PRINT DE PANTALLAS\Screenshot_2013-11-13-10-09-24.pn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8210568" y="1438264"/>
            <a:ext cx="738820" cy="1313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C:\Users\ncogliandro\Desktop\SMARTPHONE\PRINT DE PANTALLAS\Screenshot_2013-11-13-10-07-53.png"/>
          <p:cNvPicPr>
            <a:picLocks noChangeAspect="1" noChangeArrowheads="1"/>
          </p:cNvPicPr>
          <p:nvPr/>
        </p:nvPicPr>
        <p:blipFill>
          <a:blip r:embed="rId5" cstate="email"/>
          <a:srcRect/>
          <a:stretch>
            <a:fillRect/>
          </a:stretch>
        </p:blipFill>
        <p:spPr bwMode="auto">
          <a:xfrm>
            <a:off x="8210568" y="4876808"/>
            <a:ext cx="689565" cy="1205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C:\Users\ncogliandro\Desktop\SMARTPHONE\PRINT DE PANTALLAS\Screenshot_2013-11-13-10-06-00.png"/>
          <p:cNvPicPr>
            <a:picLocks noChangeAspect="1" noChangeArrowheads="1"/>
          </p:cNvPicPr>
          <p:nvPr/>
        </p:nvPicPr>
        <p:blipFill>
          <a:blip r:embed="rId6" cstate="email"/>
          <a:srcRect/>
          <a:stretch>
            <a:fillRect/>
          </a:stretch>
        </p:blipFill>
        <p:spPr bwMode="auto">
          <a:xfrm>
            <a:off x="6582602" y="1438264"/>
            <a:ext cx="723086" cy="1266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9" name="Picture 2" descr="C:\Users\ncogliandro\Desktop\SMARTPHONE\LOGOS\SOSIcon-Android.png"/>
          <p:cNvPicPr>
            <a:picLocks noChangeAspect="1" noChangeArrowheads="1"/>
          </p:cNvPicPr>
          <p:nvPr/>
        </p:nvPicPr>
        <p:blipFill>
          <a:blip r:embed="rId7" cstate="print">
            <a:extLst>
              <a:ext uri="{28A0092B-C50C-407E-A947-70E740481C1C}">
                <a14:useLocalDpi xmlns="" xmlns:a14="http://schemas.microsoft.com/office/drawing/2010/main"/>
              </a:ext>
            </a:extLst>
          </a:blip>
          <a:srcRect/>
          <a:stretch>
            <a:fillRect/>
          </a:stretch>
        </p:blipFill>
        <p:spPr bwMode="auto">
          <a:xfrm>
            <a:off x="5402263" y="1981200"/>
            <a:ext cx="630237"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4"/>
          <p:cNvSpPr txBox="1">
            <a:spLocks noChangeArrowheads="1"/>
          </p:cNvSpPr>
          <p:nvPr/>
        </p:nvSpPr>
        <p:spPr>
          <a:xfrm>
            <a:off x="2792712" y="308911"/>
            <a:ext cx="4705350" cy="11398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0" cap="none" spc="-15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Calibri" pitchFamily="34" charset="0"/>
                <a:ea typeface="+mj-ea"/>
                <a:cs typeface="Calibri" pitchFamily="34" charset="0"/>
              </a:rPr>
              <a:t>Desarrollo Logístico</a:t>
            </a:r>
          </a:p>
        </p:txBody>
      </p:sp>
      <p:cxnSp>
        <p:nvCxnSpPr>
          <p:cNvPr id="15" name="14 Conector recto"/>
          <p:cNvCxnSpPr/>
          <p:nvPr/>
        </p:nvCxnSpPr>
        <p:spPr bwMode="auto">
          <a:xfrm>
            <a:off x="2882724" y="998676"/>
            <a:ext cx="3780504" cy="0"/>
          </a:xfrm>
          <a:prstGeom prst="line">
            <a:avLst/>
          </a:prstGeom>
          <a:solidFill>
            <a:schemeClr val="accent1"/>
          </a:solidFill>
          <a:ln w="57150" cap="rnd" cmpd="dbl" algn="ctr">
            <a:solidFill>
              <a:srgbClr val="FF0000"/>
            </a:solidFill>
            <a:prstDash val="solid"/>
            <a:round/>
            <a:headEnd type="none" w="med" len="med"/>
            <a:tailEnd type="none" w="med" len="med"/>
          </a:ln>
          <a:effectLst>
            <a:innerShdw blurRad="63500" dist="50800" dir="13500000">
              <a:prstClr val="black">
                <a:alpha val="50000"/>
              </a:prstClr>
            </a:innerShdw>
          </a:effectLst>
          <a:scene3d>
            <a:camera prst="orthographicFront">
              <a:rot lat="0" lon="0" rev="0"/>
            </a:camera>
            <a:lightRig rig="contrasting" dir="t">
              <a:rot lat="0" lon="0" rev="7800000"/>
            </a:lightRig>
          </a:scene3d>
          <a:sp3d/>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Borde">
  <a:themeElements>
    <a:clrScheme name="13_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3_Bord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3_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3_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3_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3_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3_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3_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3_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3_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7539</TotalTime>
  <Words>2145</Words>
  <Application>Microsoft Office PowerPoint</Application>
  <PresentationFormat>A4 (210 x 297 mm)</PresentationFormat>
  <Paragraphs>223</Paragraphs>
  <Slides>23</Slides>
  <Notes>3</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23</vt:i4>
      </vt:variant>
    </vt:vector>
  </HeadingPairs>
  <TitlesOfParts>
    <vt:vector size="26" baseType="lpstr">
      <vt:lpstr>Borde</vt:lpstr>
      <vt:lpstr>13_Borde</vt:lpstr>
      <vt:lpstr>Document</vt:lpstr>
      <vt:lpstr>Logística Operativa  </vt:lpstr>
      <vt:lpstr>Desarrollo Logístico</vt:lpstr>
      <vt:lpstr>Localidades con móviles propios     Incorporados en 2014 y reforzadas en 2015</vt:lpstr>
      <vt:lpstr>Localidades con móviles propios     Incorporados en 2014 y reforzadas en 2015</vt:lpstr>
      <vt:lpstr>Desarrollo Logístico</vt:lpstr>
      <vt:lpstr>Diapositiva 6</vt:lpstr>
      <vt:lpstr>Diapositiva 7</vt:lpstr>
      <vt:lpstr>Diapositiva 8</vt:lpstr>
      <vt:lpstr>Diapositiva 9</vt:lpstr>
      <vt:lpstr>Diapositiva 10</vt:lpstr>
      <vt:lpstr>Diapositiva 11</vt:lpstr>
      <vt:lpstr>Diapositiva 12</vt:lpstr>
      <vt:lpstr>Diapositiva 13</vt:lpstr>
      <vt:lpstr>Desarrollo Logístico Multitraslados</vt:lpstr>
      <vt:lpstr>Desarrollo Logístico Multitraslados</vt:lpstr>
      <vt:lpstr>Desarrollo Logístico-Limitaciones</vt:lpstr>
      <vt:lpstr>Desarrollo Logístico-Limitaciones</vt:lpstr>
      <vt:lpstr>Desarrollo Logístico- Procedimiento</vt:lpstr>
      <vt:lpstr>Diapositiva 19</vt:lpstr>
      <vt:lpstr>Desarrollo Logístico-Caminos</vt:lpstr>
      <vt:lpstr>Desarrollo Logístico-Caminos</vt:lpstr>
      <vt:lpstr>Desarrollo Logístico-Caminos</vt:lpstr>
      <vt:lpstr>Conclusión Final</vt:lpstr>
    </vt:vector>
  </TitlesOfParts>
  <Company>S.O.S.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Operativo 2008-9</dc:title>
  <dc:creator>Claudio F. Diris</dc:creator>
  <cp:lastModifiedBy>rodolfo</cp:lastModifiedBy>
  <cp:revision>363</cp:revision>
  <cp:lastPrinted>1997-11-24T18:05:40Z</cp:lastPrinted>
  <dcterms:created xsi:type="dcterms:W3CDTF">1997-11-24T16:11:54Z</dcterms:created>
  <dcterms:modified xsi:type="dcterms:W3CDTF">2016-01-15T11:45:40Z</dcterms:modified>
</cp:coreProperties>
</file>